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3.xml" ContentType="application/vnd.openxmlformats-officedocument.presentationml.tags+xml"/>
  <Override PartName="/ppt/notesSlides/notesSlide9.xml" ContentType="application/vnd.openxmlformats-officedocument.presentationml.notesSlide+xml"/>
  <Override PartName="/ppt/tags/tag4.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8" r:id="rId2"/>
    <p:sldId id="259" r:id="rId3"/>
    <p:sldId id="285" r:id="rId4"/>
    <p:sldId id="264" r:id="rId5"/>
    <p:sldId id="287" r:id="rId6"/>
    <p:sldId id="265" r:id="rId7"/>
    <p:sldId id="289" r:id="rId8"/>
    <p:sldId id="304" r:id="rId9"/>
    <p:sldId id="328" r:id="rId10"/>
    <p:sldId id="305" r:id="rId11"/>
    <p:sldId id="344" r:id="rId12"/>
    <p:sldId id="266" r:id="rId13"/>
    <p:sldId id="334" r:id="rId14"/>
    <p:sldId id="335" r:id="rId15"/>
    <p:sldId id="336" r:id="rId16"/>
    <p:sldId id="323" r:id="rId17"/>
    <p:sldId id="312" r:id="rId18"/>
    <p:sldId id="313" r:id="rId19"/>
    <p:sldId id="314" r:id="rId20"/>
    <p:sldId id="315" r:id="rId21"/>
    <p:sldId id="317" r:id="rId22"/>
    <p:sldId id="338" r:id="rId23"/>
    <p:sldId id="270" r:id="rId24"/>
    <p:sldId id="319" r:id="rId25"/>
    <p:sldId id="308" r:id="rId26"/>
    <p:sldId id="330" r:id="rId27"/>
    <p:sldId id="329" r:id="rId28"/>
    <p:sldId id="318" r:id="rId29"/>
    <p:sldId id="310" r:id="rId30"/>
    <p:sldId id="309" r:id="rId31"/>
    <p:sldId id="275" r:id="rId32"/>
    <p:sldId id="346" r:id="rId33"/>
    <p:sldId id="327" r:id="rId34"/>
    <p:sldId id="345" r:id="rId35"/>
    <p:sldId id="274" r:id="rId36"/>
    <p:sldId id="290" r:id="rId3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219A"/>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530" autoAdjust="0"/>
  </p:normalViewPr>
  <p:slideViewPr>
    <p:cSldViewPr>
      <p:cViewPr varScale="1">
        <p:scale>
          <a:sx n="101" d="100"/>
          <a:sy n="101" d="100"/>
        </p:scale>
        <p:origin x="1914"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27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3661769-ED59-FE38-899F-F80C0AF23D39}"/>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US"/>
          </a:p>
        </p:txBody>
      </p:sp>
      <p:sp>
        <p:nvSpPr>
          <p:cNvPr id="3" name="Date Placeholder 2">
            <a:extLst>
              <a:ext uri="{FF2B5EF4-FFF2-40B4-BE49-F238E27FC236}">
                <a16:creationId xmlns:a16="http://schemas.microsoft.com/office/drawing/2014/main" id="{892B5C0E-6A6B-0ACF-194A-BFB3443B47B8}"/>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fld id="{3EFD47FE-64EE-478B-87D1-65C996BF240D}" type="datetimeFigureOut">
              <a:rPr lang="en-US"/>
              <a:pPr>
                <a:defRPr/>
              </a:pPr>
              <a:t>9/26/2022</a:t>
            </a:fld>
            <a:endParaRPr lang="en-US"/>
          </a:p>
        </p:txBody>
      </p:sp>
      <p:sp>
        <p:nvSpPr>
          <p:cNvPr id="4" name="Slide Image Placeholder 3">
            <a:extLst>
              <a:ext uri="{FF2B5EF4-FFF2-40B4-BE49-F238E27FC236}">
                <a16:creationId xmlns:a16="http://schemas.microsoft.com/office/drawing/2014/main" id="{7DA86F51-69D8-C729-71A3-4D732796CF46}"/>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3875EC64-4332-D6B4-3E1F-8C537D095F6F}"/>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993AC4E7-ACC4-C02B-C17E-92128914A3DD}"/>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4D67C37D-8E77-7705-7440-A34D02808546}"/>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E0E7AF3C-6C9F-428E-B6EB-EEB4408F9C25}"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76F8FBD0-5176-14E1-3216-E24788C8630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3E22BC1-88FF-4FF9-94FB-5A176AD421E6}" type="slidenum">
              <a:rPr lang="en-US" altLang="en-US">
                <a:ea typeface="ヒラギノ角ゴ Pro W3"/>
                <a:cs typeface="ヒラギノ角ゴ Pro W3"/>
              </a:rPr>
              <a:pPr/>
              <a:t>2</a:t>
            </a:fld>
            <a:endParaRPr lang="en-US" altLang="en-US">
              <a:ea typeface="ヒラギノ角ゴ Pro W3"/>
              <a:cs typeface="ヒラギノ角ゴ Pro W3"/>
            </a:endParaRPr>
          </a:p>
        </p:txBody>
      </p:sp>
      <p:sp>
        <p:nvSpPr>
          <p:cNvPr id="40963" name="Rectangle 2">
            <a:extLst>
              <a:ext uri="{FF2B5EF4-FFF2-40B4-BE49-F238E27FC236}">
                <a16:creationId xmlns:a16="http://schemas.microsoft.com/office/drawing/2014/main" id="{C4CF0F10-9500-DF5A-25D8-93457C083D0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a:extLst>
              <a:ext uri="{FF2B5EF4-FFF2-40B4-BE49-F238E27FC236}">
                <a16:creationId xmlns:a16="http://schemas.microsoft.com/office/drawing/2014/main" id="{8B0C909C-07EB-4F05-2EC5-687E5AEF53A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4D3D3229-7B52-4A34-221C-B2CC2472D05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AC3B9B6-0A3D-48AC-AE59-542F8E50F786}" type="slidenum">
              <a:rPr lang="en-US" altLang="en-US"/>
              <a:pPr/>
              <a:t>36</a:t>
            </a:fld>
            <a:endParaRPr lang="en-US" altLang="en-US"/>
          </a:p>
        </p:txBody>
      </p:sp>
      <p:sp>
        <p:nvSpPr>
          <p:cNvPr id="50179" name="Rectangle 2">
            <a:extLst>
              <a:ext uri="{FF2B5EF4-FFF2-40B4-BE49-F238E27FC236}">
                <a16:creationId xmlns:a16="http://schemas.microsoft.com/office/drawing/2014/main" id="{8076F168-6B2A-FF9B-0762-61835341055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80" name="Rectangle 3">
            <a:extLst>
              <a:ext uri="{FF2B5EF4-FFF2-40B4-BE49-F238E27FC236}">
                <a16:creationId xmlns:a16="http://schemas.microsoft.com/office/drawing/2014/main" id="{2F57FE36-F53B-5857-EAC8-0C7D6CEAF41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3119B73E-8CDF-EED5-448F-0B669B111D9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A76E029-2C30-4D07-8FC6-A9607298B67C}" type="slidenum">
              <a:rPr lang="en-US" altLang="en-US"/>
              <a:pPr/>
              <a:t>5</a:t>
            </a:fld>
            <a:endParaRPr lang="en-US" altLang="en-US"/>
          </a:p>
        </p:txBody>
      </p:sp>
      <p:sp>
        <p:nvSpPr>
          <p:cNvPr id="41987" name="Rectangle 2">
            <a:extLst>
              <a:ext uri="{FF2B5EF4-FFF2-40B4-BE49-F238E27FC236}">
                <a16:creationId xmlns:a16="http://schemas.microsoft.com/office/drawing/2014/main" id="{0929C25C-46CC-0C06-BD49-C52B02B803F4}"/>
              </a:ext>
            </a:extLst>
          </p:cNvPr>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8" name="Rectangle 3">
            <a:extLst>
              <a:ext uri="{FF2B5EF4-FFF2-40B4-BE49-F238E27FC236}">
                <a16:creationId xmlns:a16="http://schemas.microsoft.com/office/drawing/2014/main" id="{E63CF85D-CE57-AB7B-E9B1-0D23456C1E2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7C9274EB-066F-134B-41B5-FDAA5A511E1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F382D08-2590-4204-9AE7-0763528C3AA5}" type="slidenum">
              <a:rPr lang="en-US" altLang="en-US"/>
              <a:pPr/>
              <a:t>7</a:t>
            </a:fld>
            <a:endParaRPr lang="en-US" altLang="en-US"/>
          </a:p>
        </p:txBody>
      </p:sp>
      <p:sp>
        <p:nvSpPr>
          <p:cNvPr id="43011" name="Rectangle 2">
            <a:extLst>
              <a:ext uri="{FF2B5EF4-FFF2-40B4-BE49-F238E27FC236}">
                <a16:creationId xmlns:a16="http://schemas.microsoft.com/office/drawing/2014/main" id="{ED1C4D0E-A39E-9612-5223-186D1BF58ADF}"/>
              </a:ext>
            </a:extLst>
          </p:cNvPr>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2" name="Rectangle 3">
            <a:extLst>
              <a:ext uri="{FF2B5EF4-FFF2-40B4-BE49-F238E27FC236}">
                <a16:creationId xmlns:a16="http://schemas.microsoft.com/office/drawing/2014/main" id="{9ED08F0E-E6A9-02AB-8687-D8938148B7B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918C204A-F698-E05B-F27A-9A99905E27D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97A77B0-3E3D-4C3A-974C-A180B685F2F9}" type="slidenum">
              <a:rPr lang="en-US" altLang="en-US"/>
              <a:pPr/>
              <a:t>8</a:t>
            </a:fld>
            <a:endParaRPr lang="en-US" altLang="en-US"/>
          </a:p>
        </p:txBody>
      </p:sp>
      <p:sp>
        <p:nvSpPr>
          <p:cNvPr id="44035" name="Rectangle 2">
            <a:extLst>
              <a:ext uri="{FF2B5EF4-FFF2-40B4-BE49-F238E27FC236}">
                <a16:creationId xmlns:a16="http://schemas.microsoft.com/office/drawing/2014/main" id="{20AD96A9-B7CE-DEF6-9D35-5E5C913D1D64}"/>
              </a:ext>
            </a:extLst>
          </p:cNvPr>
          <p:cNvSpPr>
            <a:spLocks noGrp="1" noRot="1" noChangeAspect="1" noChangeArrowheads="1" noTextEdit="1"/>
          </p:cNvSpPr>
          <p:nvPr>
            <p:ph type="sldImg"/>
          </p:nvPr>
        </p:nvSpPr>
        <p:spPr bwMode="auto">
          <a:xfrm>
            <a:off x="1144588" y="685800"/>
            <a:ext cx="4573587"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6" name="Rectangle 3">
            <a:extLst>
              <a:ext uri="{FF2B5EF4-FFF2-40B4-BE49-F238E27FC236}">
                <a16:creationId xmlns:a16="http://schemas.microsoft.com/office/drawing/2014/main" id="{D80FD819-A9FB-7853-51F1-EC3A32F497CC}"/>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latin typeface="Arial" panose="020B0604020202020204" pitchFamily="34" charset="0"/>
              </a:rPr>
              <a:t>Animated slide (works in slide show):</a:t>
            </a:r>
          </a:p>
          <a:p>
            <a:pPr eaLnBrk="1" hangingPunct="1"/>
            <a:r>
              <a:rPr lang="en-US" altLang="en-US">
                <a:latin typeface="Arial" panose="020B0604020202020204" pitchFamily="34" charset="0"/>
              </a:rPr>
              <a:t>In this schematic, notice when the LVEDP rises due to an increase in LV end diastolic volume (mouse click to add arrow), and it causes the left atrial pressure to rise (mouse click), which causes elevated pressures in the lungs (mouse click).  This elevated pulmonary pressure causes fluid to seep out of the pulmonary capillaries, and causes pulmonary congestion.  This pulmonary congestion causes the patient to be short of breath.</a:t>
            </a:r>
          </a:p>
          <a:p>
            <a:pPr eaLnBrk="1" hangingPunct="1"/>
            <a:endParaRPr lang="en-US" altLang="en-US">
              <a:latin typeface="Arial" panose="020B0604020202020204" pitchFamily="34" charset="0"/>
            </a:endParaRPr>
          </a:p>
          <a:p>
            <a:pPr eaLnBrk="1" hangingPunct="1"/>
            <a:r>
              <a:rPr lang="en-US" altLang="en-US" sz="1000">
                <a:latin typeface="Arial" panose="020B0604020202020204" pitchFamily="34" charset="0"/>
              </a:rPr>
              <a:t>Slide courtesy of Dr. Philip B. Adamson, Director, Congestive Heart Failure Treatment Program University of Oklahoma, Oklahoma City, OK</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71B18D70-0058-8034-C250-0D914F34108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2569DE9-1A08-496E-8C5F-67F574DC3891}" type="slidenum">
              <a:rPr lang="en-US" altLang="en-US"/>
              <a:pPr/>
              <a:t>10</a:t>
            </a:fld>
            <a:endParaRPr lang="en-US" altLang="en-US"/>
          </a:p>
        </p:txBody>
      </p:sp>
      <p:sp>
        <p:nvSpPr>
          <p:cNvPr id="45059" name="Rectangle 2">
            <a:extLst>
              <a:ext uri="{FF2B5EF4-FFF2-40B4-BE49-F238E27FC236}">
                <a16:creationId xmlns:a16="http://schemas.microsoft.com/office/drawing/2014/main" id="{D9C0CAAD-4E27-DD39-67EE-FCDE2354F95B}"/>
              </a:ext>
            </a:extLst>
          </p:cNvPr>
          <p:cNvSpPr>
            <a:spLocks noGrp="1" noRot="1" noChangeAspect="1" noChangeArrowheads="1" noTextEdit="1"/>
          </p:cNvSpPr>
          <p:nvPr>
            <p:ph type="sldImg"/>
          </p:nvPr>
        </p:nvSpPr>
        <p:spPr bwMode="auto">
          <a:xfrm>
            <a:off x="1144588" y="685800"/>
            <a:ext cx="4573587"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60" name="Rectangle 3">
            <a:extLst>
              <a:ext uri="{FF2B5EF4-FFF2-40B4-BE49-F238E27FC236}">
                <a16:creationId xmlns:a16="http://schemas.microsoft.com/office/drawing/2014/main" id="{6D87B9C8-AC4F-1DC9-5943-29EC89C3924C}"/>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latin typeface="Arial" panose="020B0604020202020204" pitchFamily="34" charset="0"/>
              </a:rPr>
              <a:t>It is important to understand that the symptoms of systolic and diastolic heart failure are the same.  Whether a patient has systolic or diastolic heart failure depends on the ejection fraction.  If the EF is less than 40%, it is labeled systolic heart failure.  If it is greater than 40%, it is labeled diastolic heart failure.  Remember that almost all systolic heart failure has a component of diastolic failure.</a:t>
            </a:r>
          </a:p>
          <a:p>
            <a:pPr eaLnBrk="1" hangingPunct="1"/>
            <a:r>
              <a:rPr lang="en-US" altLang="en-US">
                <a:latin typeface="Arial" panose="020B0604020202020204" pitchFamily="34" charset="0"/>
              </a:rPr>
              <a:t>Patient symptoms </a:t>
            </a:r>
            <a:r>
              <a:rPr lang="en-US" altLang="en-US" i="1">
                <a:latin typeface="Arial" panose="020B0604020202020204" pitchFamily="34" charset="0"/>
              </a:rPr>
              <a:t>must </a:t>
            </a:r>
            <a:r>
              <a:rPr lang="en-US" altLang="en-US">
                <a:latin typeface="Arial" panose="020B0604020202020204" pitchFamily="34" charset="0"/>
              </a:rPr>
              <a:t> correlate to the physical signs in order for them to be diagnostic of heart failure.</a:t>
            </a:r>
          </a:p>
          <a:p>
            <a:pPr eaLnBrk="1" hangingPunct="1"/>
            <a:r>
              <a:rPr lang="en-US" altLang="en-US">
                <a:latin typeface="Arial" panose="020B0604020202020204" pitchFamily="34" charset="0"/>
              </a:rPr>
              <a:t>The symptoms of left ventricular dysfunction and the physical signs are all resultant of increased left arterial pressure, capillary pressure, and pulmonary congestion.</a:t>
            </a:r>
          </a:p>
          <a:p>
            <a:pPr eaLnBrk="1" hangingPunct="1"/>
            <a:endParaRPr lang="en-US" altLang="en-US">
              <a:latin typeface="Arial" panose="020B0604020202020204" pitchFamily="34" charset="0"/>
            </a:endParaRPr>
          </a:p>
          <a:p>
            <a:pPr eaLnBrk="1" hangingPunct="1"/>
            <a:endParaRPr lang="en-US" altLang="en-US">
              <a:latin typeface="Arial" panose="020B0604020202020204" pitchFamily="34" charset="0"/>
            </a:endParaRPr>
          </a:p>
          <a:p>
            <a:pPr eaLnBrk="1" hangingPunct="1"/>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6">
            <a:extLst>
              <a:ext uri="{FF2B5EF4-FFF2-40B4-BE49-F238E27FC236}">
                <a16:creationId xmlns:a16="http://schemas.microsoft.com/office/drawing/2014/main" id="{0CDE9A5C-C4FC-B6BF-9383-227118DA5ED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B19514F-60F9-4B54-A06C-4CFA3C2C2377}" type="slidenum">
              <a:rPr lang="en-US" altLang="en-US"/>
              <a:pPr/>
              <a:t>11</a:t>
            </a:fld>
            <a:endParaRPr lang="en-US" altLang="en-US"/>
          </a:p>
        </p:txBody>
      </p:sp>
      <p:sp>
        <p:nvSpPr>
          <p:cNvPr id="46083" name="Rectangle 1">
            <a:extLst>
              <a:ext uri="{FF2B5EF4-FFF2-40B4-BE49-F238E27FC236}">
                <a16:creationId xmlns:a16="http://schemas.microsoft.com/office/drawing/2014/main" id="{67803400-911D-7F8F-9A75-4F0763EE1D3E}"/>
              </a:ext>
            </a:extLst>
          </p:cNvPr>
          <p:cNvSpPr>
            <a:spLocks noGrp="1" noRot="1" noChangeAspect="1" noChangeArrowheads="1" noTextEdit="1"/>
          </p:cNvSpPr>
          <p:nvPr>
            <p:ph type="sldImg"/>
          </p:nvPr>
        </p:nvSpPr>
        <p:spPr bwMode="auto">
          <a:xfrm>
            <a:off x="1106488" y="812800"/>
            <a:ext cx="5345112" cy="4008438"/>
          </a:xfrm>
          <a:solidFill>
            <a:srgbClr val="FFFFFF"/>
          </a:solidFill>
          <a:ln>
            <a:solidFill>
              <a:srgbClr val="000000"/>
            </a:solidFill>
            <a:miter lim="800000"/>
            <a:headEnd/>
            <a:tailEnd/>
          </a:ln>
        </p:spPr>
      </p:sp>
      <p:sp>
        <p:nvSpPr>
          <p:cNvPr id="46084" name="Rectangle 2">
            <a:extLst>
              <a:ext uri="{FF2B5EF4-FFF2-40B4-BE49-F238E27FC236}">
                <a16:creationId xmlns:a16="http://schemas.microsoft.com/office/drawing/2014/main" id="{41EC7B82-21DE-4D3B-1498-26C4336D2F0D}"/>
              </a:ext>
            </a:extLst>
          </p:cNvPr>
          <p:cNvSpPr>
            <a:spLocks noGrp="1" noChangeArrowheads="1"/>
          </p:cNvSpPr>
          <p:nvPr>
            <p:ph type="body" idx="1"/>
          </p:nvPr>
        </p:nvSpPr>
        <p:spPr bwMode="auto">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6">
            <a:extLst>
              <a:ext uri="{FF2B5EF4-FFF2-40B4-BE49-F238E27FC236}">
                <a16:creationId xmlns:a16="http://schemas.microsoft.com/office/drawing/2014/main" id="{5F2EBFBB-7825-1D46-FBB5-E08F3D9B2BA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39D8E91-632F-4759-877C-1AC746EDED64}" type="slidenum">
              <a:rPr lang="en-US" altLang="en-US"/>
              <a:pPr/>
              <a:t>12</a:t>
            </a:fld>
            <a:endParaRPr lang="en-US" altLang="en-US"/>
          </a:p>
        </p:txBody>
      </p:sp>
      <p:sp>
        <p:nvSpPr>
          <p:cNvPr id="47107" name="Rectangle 1">
            <a:extLst>
              <a:ext uri="{FF2B5EF4-FFF2-40B4-BE49-F238E27FC236}">
                <a16:creationId xmlns:a16="http://schemas.microsoft.com/office/drawing/2014/main" id="{0BF62CF6-8C89-57F3-877F-EBD95CC42EC5}"/>
              </a:ext>
            </a:extLst>
          </p:cNvPr>
          <p:cNvSpPr>
            <a:spLocks noGrp="1" noRot="1" noChangeAspect="1" noChangeArrowheads="1" noTextEdit="1"/>
          </p:cNvSpPr>
          <p:nvPr>
            <p:ph type="sldImg"/>
          </p:nvPr>
        </p:nvSpPr>
        <p:spPr bwMode="auto">
          <a:xfrm>
            <a:off x="1106488" y="812800"/>
            <a:ext cx="5345112" cy="4008438"/>
          </a:xfrm>
          <a:solidFill>
            <a:srgbClr val="FFFFFF"/>
          </a:solidFill>
          <a:ln>
            <a:solidFill>
              <a:srgbClr val="000000"/>
            </a:solidFill>
            <a:miter lim="800000"/>
            <a:headEnd/>
            <a:tailEnd/>
          </a:ln>
        </p:spPr>
      </p:sp>
      <p:sp>
        <p:nvSpPr>
          <p:cNvPr id="47108" name="Rectangle 2">
            <a:extLst>
              <a:ext uri="{FF2B5EF4-FFF2-40B4-BE49-F238E27FC236}">
                <a16:creationId xmlns:a16="http://schemas.microsoft.com/office/drawing/2014/main" id="{CEC83CAF-3DC2-0EF3-3D13-0789F8E28A03}"/>
              </a:ext>
            </a:extLst>
          </p:cNvPr>
          <p:cNvSpPr>
            <a:spLocks noGrp="1" noChangeArrowheads="1"/>
          </p:cNvSpPr>
          <p:nvPr>
            <p:ph type="body" idx="1"/>
          </p:nvPr>
        </p:nvSpPr>
        <p:spPr bwMode="auto">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883FF94D-D333-3DCA-0D54-FECD75633E5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D01A3794-FC81-869F-EFCF-09156E1A850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8132" name="Slide Number Placeholder 3">
            <a:extLst>
              <a:ext uri="{FF2B5EF4-FFF2-40B4-BE49-F238E27FC236}">
                <a16:creationId xmlns:a16="http://schemas.microsoft.com/office/drawing/2014/main" id="{EA3A6B9E-38BB-AC28-85DF-7E5A536D6E0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BB6CB95-00AC-419D-971F-0749EBFCEA64}" type="slidenum">
              <a:rPr lang="en-US" altLang="en-US"/>
              <a:pPr/>
              <a:t>14</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34D07FC4-DA8A-C637-4889-B7AA9F98F2B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EF3B0D0-F188-41CC-B32A-F3C9AE9D7417}" type="slidenum">
              <a:rPr lang="en-US" altLang="en-US"/>
              <a:pPr/>
              <a:t>16</a:t>
            </a:fld>
            <a:endParaRPr lang="en-US" altLang="en-US"/>
          </a:p>
        </p:txBody>
      </p:sp>
      <p:sp>
        <p:nvSpPr>
          <p:cNvPr id="49155" name="Rectangle 2">
            <a:extLst>
              <a:ext uri="{FF2B5EF4-FFF2-40B4-BE49-F238E27FC236}">
                <a16:creationId xmlns:a16="http://schemas.microsoft.com/office/drawing/2014/main" id="{35F692AD-7528-F9CC-7778-8EEB7ADDC76E}"/>
              </a:ext>
            </a:extLst>
          </p:cNvPr>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6" name="Rectangle 3">
            <a:extLst>
              <a:ext uri="{FF2B5EF4-FFF2-40B4-BE49-F238E27FC236}">
                <a16:creationId xmlns:a16="http://schemas.microsoft.com/office/drawing/2014/main" id="{D307D1D9-F879-34A1-87A1-9C51EE3DD4C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AD2BEDAD-F392-4A36-9208-E09CC7FF9A3F}"/>
              </a:ext>
            </a:extLst>
          </p:cNvPr>
          <p:cNvSpPr>
            <a:spLocks noGrp="1"/>
          </p:cNvSpPr>
          <p:nvPr>
            <p:ph type="dt" sz="half" idx="10"/>
          </p:nvPr>
        </p:nvSpPr>
        <p:spPr/>
        <p:txBody>
          <a:bodyPr/>
          <a:lstStyle>
            <a:lvl1pPr>
              <a:defRPr/>
            </a:lvl1pPr>
          </a:lstStyle>
          <a:p>
            <a:pPr>
              <a:defRPr/>
            </a:pPr>
            <a:fld id="{8C0D2B3D-5C87-4A40-A754-6AC109027B9C}" type="datetime1">
              <a:rPr lang="en-US"/>
              <a:pPr>
                <a:defRPr/>
              </a:pPr>
              <a:t>9/26/2022</a:t>
            </a:fld>
            <a:endParaRPr lang="en-US"/>
          </a:p>
        </p:txBody>
      </p:sp>
      <p:sp>
        <p:nvSpPr>
          <p:cNvPr id="5" name="Footer Placeholder 4">
            <a:extLst>
              <a:ext uri="{FF2B5EF4-FFF2-40B4-BE49-F238E27FC236}">
                <a16:creationId xmlns:a16="http://schemas.microsoft.com/office/drawing/2014/main" id="{2C36B9EE-C1B7-671D-3AF1-FD29E5B544D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A6A26CD-706F-899D-14AA-483AD2AD4AD6}"/>
              </a:ext>
            </a:extLst>
          </p:cNvPr>
          <p:cNvSpPr>
            <a:spLocks noGrp="1"/>
          </p:cNvSpPr>
          <p:nvPr>
            <p:ph type="sldNum" sz="quarter" idx="12"/>
          </p:nvPr>
        </p:nvSpPr>
        <p:spPr/>
        <p:txBody>
          <a:bodyPr/>
          <a:lstStyle>
            <a:lvl1pPr>
              <a:defRPr/>
            </a:lvl1pPr>
          </a:lstStyle>
          <a:p>
            <a:fld id="{83534E4C-F358-479C-A6B3-38901ADBD40E}" type="slidenum">
              <a:rPr lang="en-US" altLang="en-US"/>
              <a:pPr/>
              <a:t>‹#›</a:t>
            </a:fld>
            <a:endParaRPr lang="en-US" altLang="en-US"/>
          </a:p>
        </p:txBody>
      </p:sp>
    </p:spTree>
    <p:extLst>
      <p:ext uri="{BB962C8B-B14F-4D97-AF65-F5344CB8AC3E}">
        <p14:creationId xmlns:p14="http://schemas.microsoft.com/office/powerpoint/2010/main" val="94146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EE576D-1C4D-1EA4-40A3-06F42B8E8EC5}"/>
              </a:ext>
            </a:extLst>
          </p:cNvPr>
          <p:cNvSpPr>
            <a:spLocks noGrp="1"/>
          </p:cNvSpPr>
          <p:nvPr>
            <p:ph type="dt" sz="half" idx="10"/>
          </p:nvPr>
        </p:nvSpPr>
        <p:spPr/>
        <p:txBody>
          <a:bodyPr/>
          <a:lstStyle>
            <a:lvl1pPr>
              <a:defRPr/>
            </a:lvl1pPr>
          </a:lstStyle>
          <a:p>
            <a:pPr>
              <a:defRPr/>
            </a:pPr>
            <a:fld id="{F3A22956-914A-4A0E-8D6C-F7DEEB078F9F}" type="datetime1">
              <a:rPr lang="en-US"/>
              <a:pPr>
                <a:defRPr/>
              </a:pPr>
              <a:t>9/26/2022</a:t>
            </a:fld>
            <a:endParaRPr lang="en-US"/>
          </a:p>
        </p:txBody>
      </p:sp>
      <p:sp>
        <p:nvSpPr>
          <p:cNvPr id="5" name="Footer Placeholder 4">
            <a:extLst>
              <a:ext uri="{FF2B5EF4-FFF2-40B4-BE49-F238E27FC236}">
                <a16:creationId xmlns:a16="http://schemas.microsoft.com/office/drawing/2014/main" id="{3DB73288-3A40-64B3-670F-5D0675602A0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E34FF5E-B6EE-394A-E1A1-658AE00030D1}"/>
              </a:ext>
            </a:extLst>
          </p:cNvPr>
          <p:cNvSpPr>
            <a:spLocks noGrp="1"/>
          </p:cNvSpPr>
          <p:nvPr>
            <p:ph type="sldNum" sz="quarter" idx="12"/>
          </p:nvPr>
        </p:nvSpPr>
        <p:spPr/>
        <p:txBody>
          <a:bodyPr/>
          <a:lstStyle>
            <a:lvl1pPr>
              <a:defRPr/>
            </a:lvl1pPr>
          </a:lstStyle>
          <a:p>
            <a:fld id="{3FC37603-B8E9-48A1-9C27-CDCEC054B916}" type="slidenum">
              <a:rPr lang="en-US" altLang="en-US"/>
              <a:pPr/>
              <a:t>‹#›</a:t>
            </a:fld>
            <a:endParaRPr lang="en-US" altLang="en-US"/>
          </a:p>
        </p:txBody>
      </p:sp>
    </p:spTree>
    <p:extLst>
      <p:ext uri="{BB962C8B-B14F-4D97-AF65-F5344CB8AC3E}">
        <p14:creationId xmlns:p14="http://schemas.microsoft.com/office/powerpoint/2010/main" val="3878289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2ECCBD-BD0E-72E1-FBDF-CE5E1D285B95}"/>
              </a:ext>
            </a:extLst>
          </p:cNvPr>
          <p:cNvSpPr>
            <a:spLocks noGrp="1"/>
          </p:cNvSpPr>
          <p:nvPr>
            <p:ph type="dt" sz="half" idx="10"/>
          </p:nvPr>
        </p:nvSpPr>
        <p:spPr/>
        <p:txBody>
          <a:bodyPr/>
          <a:lstStyle>
            <a:lvl1pPr>
              <a:defRPr/>
            </a:lvl1pPr>
          </a:lstStyle>
          <a:p>
            <a:pPr>
              <a:defRPr/>
            </a:pPr>
            <a:fld id="{5F2CD635-C4FC-472C-81A4-33C18F3B3391}" type="datetime1">
              <a:rPr lang="en-US"/>
              <a:pPr>
                <a:defRPr/>
              </a:pPr>
              <a:t>9/26/2022</a:t>
            </a:fld>
            <a:endParaRPr lang="en-US"/>
          </a:p>
        </p:txBody>
      </p:sp>
      <p:sp>
        <p:nvSpPr>
          <p:cNvPr id="5" name="Footer Placeholder 4">
            <a:extLst>
              <a:ext uri="{FF2B5EF4-FFF2-40B4-BE49-F238E27FC236}">
                <a16:creationId xmlns:a16="http://schemas.microsoft.com/office/drawing/2014/main" id="{02C60624-4690-2BB1-11D6-A2D50A91857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89843C4-3398-A34C-E502-1B981A0A1916}"/>
              </a:ext>
            </a:extLst>
          </p:cNvPr>
          <p:cNvSpPr>
            <a:spLocks noGrp="1"/>
          </p:cNvSpPr>
          <p:nvPr>
            <p:ph type="sldNum" sz="quarter" idx="12"/>
          </p:nvPr>
        </p:nvSpPr>
        <p:spPr/>
        <p:txBody>
          <a:bodyPr/>
          <a:lstStyle>
            <a:lvl1pPr>
              <a:defRPr/>
            </a:lvl1pPr>
          </a:lstStyle>
          <a:p>
            <a:fld id="{9BDBBB10-F8D3-48D6-843F-CC7B143FE7AA}" type="slidenum">
              <a:rPr lang="en-US" altLang="en-US"/>
              <a:pPr/>
              <a:t>‹#›</a:t>
            </a:fld>
            <a:endParaRPr lang="en-US" altLang="en-US"/>
          </a:p>
        </p:txBody>
      </p:sp>
    </p:spTree>
    <p:extLst>
      <p:ext uri="{BB962C8B-B14F-4D97-AF65-F5344CB8AC3E}">
        <p14:creationId xmlns:p14="http://schemas.microsoft.com/office/powerpoint/2010/main" val="28188517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1334273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a:p>
        </p:txBody>
      </p:sp>
      <p:sp>
        <p:nvSpPr>
          <p:cNvPr id="5" name="Date Placeholder 3">
            <a:extLst>
              <a:ext uri="{FF2B5EF4-FFF2-40B4-BE49-F238E27FC236}">
                <a16:creationId xmlns:a16="http://schemas.microsoft.com/office/drawing/2014/main" id="{6CF333A3-5581-5A78-84AF-4D826130A4CA}"/>
              </a:ext>
            </a:extLst>
          </p:cNvPr>
          <p:cNvSpPr>
            <a:spLocks noGrp="1"/>
          </p:cNvSpPr>
          <p:nvPr>
            <p:ph type="dt" sz="half" idx="10"/>
          </p:nvPr>
        </p:nvSpPr>
        <p:spPr/>
        <p:txBody>
          <a:bodyPr/>
          <a:lstStyle>
            <a:lvl1pPr>
              <a:defRPr/>
            </a:lvl1pPr>
          </a:lstStyle>
          <a:p>
            <a:pPr>
              <a:defRPr/>
            </a:pPr>
            <a:fld id="{F1DAF5C7-BBF9-4D77-AEB1-DC5CD73452FA}" type="datetime1">
              <a:rPr lang="en-US"/>
              <a:pPr>
                <a:defRPr/>
              </a:pPr>
              <a:t>9/26/2022</a:t>
            </a:fld>
            <a:endParaRPr lang="en-US"/>
          </a:p>
        </p:txBody>
      </p:sp>
      <p:sp>
        <p:nvSpPr>
          <p:cNvPr id="6" name="Footer Placeholder 4">
            <a:extLst>
              <a:ext uri="{FF2B5EF4-FFF2-40B4-BE49-F238E27FC236}">
                <a16:creationId xmlns:a16="http://schemas.microsoft.com/office/drawing/2014/main" id="{96F528C3-6C5D-AF0A-524D-DC258F6E458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04B5BCE-F577-4EC2-BEEF-CD67B9C43487}"/>
              </a:ext>
            </a:extLst>
          </p:cNvPr>
          <p:cNvSpPr>
            <a:spLocks noGrp="1"/>
          </p:cNvSpPr>
          <p:nvPr>
            <p:ph type="sldNum" sz="quarter" idx="12"/>
          </p:nvPr>
        </p:nvSpPr>
        <p:spPr/>
        <p:txBody>
          <a:bodyPr/>
          <a:lstStyle>
            <a:lvl1pPr>
              <a:defRPr/>
            </a:lvl1pPr>
          </a:lstStyle>
          <a:p>
            <a:fld id="{71734B30-365A-43B2-97FA-812B348E9625}" type="slidenum">
              <a:rPr lang="en-US" altLang="en-US"/>
              <a:pPr/>
              <a:t>‹#›</a:t>
            </a:fld>
            <a:endParaRPr lang="en-US" altLang="en-US"/>
          </a:p>
        </p:txBody>
      </p:sp>
    </p:spTree>
    <p:extLst>
      <p:ext uri="{BB962C8B-B14F-4D97-AF65-F5344CB8AC3E}">
        <p14:creationId xmlns:p14="http://schemas.microsoft.com/office/powerpoint/2010/main" val="36274326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155465-D1CD-229A-6324-8C7D8DAE93D7}"/>
              </a:ext>
            </a:extLst>
          </p:cNvPr>
          <p:cNvSpPr>
            <a:spLocks noGrp="1"/>
          </p:cNvSpPr>
          <p:nvPr>
            <p:ph type="dt" sz="half" idx="10"/>
          </p:nvPr>
        </p:nvSpPr>
        <p:spPr/>
        <p:txBody>
          <a:bodyPr/>
          <a:lstStyle>
            <a:lvl1pPr>
              <a:defRPr/>
            </a:lvl1pPr>
          </a:lstStyle>
          <a:p>
            <a:pPr>
              <a:defRPr/>
            </a:pPr>
            <a:fld id="{46B174B9-E528-4A34-BA9D-D84D849F55E3}" type="datetime1">
              <a:rPr lang="en-US"/>
              <a:pPr>
                <a:defRPr/>
              </a:pPr>
              <a:t>9/26/2022</a:t>
            </a:fld>
            <a:endParaRPr lang="en-US"/>
          </a:p>
        </p:txBody>
      </p:sp>
      <p:sp>
        <p:nvSpPr>
          <p:cNvPr id="5" name="Footer Placeholder 4">
            <a:extLst>
              <a:ext uri="{FF2B5EF4-FFF2-40B4-BE49-F238E27FC236}">
                <a16:creationId xmlns:a16="http://schemas.microsoft.com/office/drawing/2014/main" id="{26BB11F9-5946-B39C-C8CF-587D9239E6E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C2F9F70-80FB-3248-A99C-9521A7AE7B08}"/>
              </a:ext>
            </a:extLst>
          </p:cNvPr>
          <p:cNvSpPr>
            <a:spLocks noGrp="1"/>
          </p:cNvSpPr>
          <p:nvPr>
            <p:ph type="sldNum" sz="quarter" idx="12"/>
          </p:nvPr>
        </p:nvSpPr>
        <p:spPr/>
        <p:txBody>
          <a:bodyPr/>
          <a:lstStyle>
            <a:lvl1pPr>
              <a:defRPr/>
            </a:lvl1pPr>
          </a:lstStyle>
          <a:p>
            <a:fld id="{9EFC4019-B305-4E88-BDF7-71321A7D19F5}" type="slidenum">
              <a:rPr lang="en-US" altLang="en-US"/>
              <a:pPr/>
              <a:t>‹#›</a:t>
            </a:fld>
            <a:endParaRPr lang="en-US" altLang="en-US"/>
          </a:p>
        </p:txBody>
      </p:sp>
    </p:spTree>
    <p:extLst>
      <p:ext uri="{BB962C8B-B14F-4D97-AF65-F5344CB8AC3E}">
        <p14:creationId xmlns:p14="http://schemas.microsoft.com/office/powerpoint/2010/main" val="1210484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E764153-CD3F-719B-5723-6CDA89F7B8F9}"/>
              </a:ext>
            </a:extLst>
          </p:cNvPr>
          <p:cNvSpPr>
            <a:spLocks noGrp="1"/>
          </p:cNvSpPr>
          <p:nvPr>
            <p:ph type="dt" sz="half" idx="10"/>
          </p:nvPr>
        </p:nvSpPr>
        <p:spPr/>
        <p:txBody>
          <a:bodyPr/>
          <a:lstStyle>
            <a:lvl1pPr>
              <a:defRPr/>
            </a:lvl1pPr>
          </a:lstStyle>
          <a:p>
            <a:pPr>
              <a:defRPr/>
            </a:pPr>
            <a:fld id="{629A7EA6-2727-43DB-A4AA-09CF32759FAA}" type="datetime1">
              <a:rPr lang="en-US"/>
              <a:pPr>
                <a:defRPr/>
              </a:pPr>
              <a:t>9/26/2022</a:t>
            </a:fld>
            <a:endParaRPr lang="en-US"/>
          </a:p>
        </p:txBody>
      </p:sp>
      <p:sp>
        <p:nvSpPr>
          <p:cNvPr id="5" name="Footer Placeholder 4">
            <a:extLst>
              <a:ext uri="{FF2B5EF4-FFF2-40B4-BE49-F238E27FC236}">
                <a16:creationId xmlns:a16="http://schemas.microsoft.com/office/drawing/2014/main" id="{BE2CAC96-5B33-5CE6-BA74-5BDD8F22723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415CA50-8BB7-8EDE-D2A5-C7E17E6FD47A}"/>
              </a:ext>
            </a:extLst>
          </p:cNvPr>
          <p:cNvSpPr>
            <a:spLocks noGrp="1"/>
          </p:cNvSpPr>
          <p:nvPr>
            <p:ph type="sldNum" sz="quarter" idx="12"/>
          </p:nvPr>
        </p:nvSpPr>
        <p:spPr/>
        <p:txBody>
          <a:bodyPr/>
          <a:lstStyle>
            <a:lvl1pPr>
              <a:defRPr/>
            </a:lvl1pPr>
          </a:lstStyle>
          <a:p>
            <a:fld id="{091D365E-9E32-47F6-9441-EC6320F7BA89}" type="slidenum">
              <a:rPr lang="en-US" altLang="en-US"/>
              <a:pPr/>
              <a:t>‹#›</a:t>
            </a:fld>
            <a:endParaRPr lang="en-US" altLang="en-US"/>
          </a:p>
        </p:txBody>
      </p:sp>
    </p:spTree>
    <p:extLst>
      <p:ext uri="{BB962C8B-B14F-4D97-AF65-F5344CB8AC3E}">
        <p14:creationId xmlns:p14="http://schemas.microsoft.com/office/powerpoint/2010/main" val="492246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6A50DD96-5B46-9268-6596-1D6770AF83DE}"/>
              </a:ext>
            </a:extLst>
          </p:cNvPr>
          <p:cNvSpPr>
            <a:spLocks noGrp="1"/>
          </p:cNvSpPr>
          <p:nvPr>
            <p:ph type="dt" sz="half" idx="10"/>
          </p:nvPr>
        </p:nvSpPr>
        <p:spPr/>
        <p:txBody>
          <a:bodyPr/>
          <a:lstStyle>
            <a:lvl1pPr>
              <a:defRPr/>
            </a:lvl1pPr>
          </a:lstStyle>
          <a:p>
            <a:pPr>
              <a:defRPr/>
            </a:pPr>
            <a:fld id="{16E63736-A401-4991-941F-692D5B516212}" type="datetime1">
              <a:rPr lang="en-US"/>
              <a:pPr>
                <a:defRPr/>
              </a:pPr>
              <a:t>9/26/2022</a:t>
            </a:fld>
            <a:endParaRPr lang="en-US"/>
          </a:p>
        </p:txBody>
      </p:sp>
      <p:sp>
        <p:nvSpPr>
          <p:cNvPr id="6" name="Footer Placeholder 4">
            <a:extLst>
              <a:ext uri="{FF2B5EF4-FFF2-40B4-BE49-F238E27FC236}">
                <a16:creationId xmlns:a16="http://schemas.microsoft.com/office/drawing/2014/main" id="{1E1E1CAE-7924-6716-CE37-E7D34C8E410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138C0A3-BF69-4ED1-A1AD-D0ACDB3A5D10}"/>
              </a:ext>
            </a:extLst>
          </p:cNvPr>
          <p:cNvSpPr>
            <a:spLocks noGrp="1"/>
          </p:cNvSpPr>
          <p:nvPr>
            <p:ph type="sldNum" sz="quarter" idx="12"/>
          </p:nvPr>
        </p:nvSpPr>
        <p:spPr/>
        <p:txBody>
          <a:bodyPr/>
          <a:lstStyle>
            <a:lvl1pPr>
              <a:defRPr/>
            </a:lvl1pPr>
          </a:lstStyle>
          <a:p>
            <a:fld id="{F43277CE-3905-461E-B8B3-A70BA79A37A9}" type="slidenum">
              <a:rPr lang="en-US" altLang="en-US"/>
              <a:pPr/>
              <a:t>‹#›</a:t>
            </a:fld>
            <a:endParaRPr lang="en-US" altLang="en-US"/>
          </a:p>
        </p:txBody>
      </p:sp>
    </p:spTree>
    <p:extLst>
      <p:ext uri="{BB962C8B-B14F-4D97-AF65-F5344CB8AC3E}">
        <p14:creationId xmlns:p14="http://schemas.microsoft.com/office/powerpoint/2010/main" val="698968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95C0C562-D70B-EAF3-5707-23A62C109BDF}"/>
              </a:ext>
            </a:extLst>
          </p:cNvPr>
          <p:cNvSpPr>
            <a:spLocks noGrp="1"/>
          </p:cNvSpPr>
          <p:nvPr>
            <p:ph type="dt" sz="half" idx="10"/>
          </p:nvPr>
        </p:nvSpPr>
        <p:spPr/>
        <p:txBody>
          <a:bodyPr/>
          <a:lstStyle>
            <a:lvl1pPr>
              <a:defRPr/>
            </a:lvl1pPr>
          </a:lstStyle>
          <a:p>
            <a:pPr>
              <a:defRPr/>
            </a:pPr>
            <a:fld id="{23312C9C-B582-48D7-BFC0-7F5F8D83FF19}" type="datetime1">
              <a:rPr lang="en-US"/>
              <a:pPr>
                <a:defRPr/>
              </a:pPr>
              <a:t>9/26/2022</a:t>
            </a:fld>
            <a:endParaRPr lang="en-US"/>
          </a:p>
        </p:txBody>
      </p:sp>
      <p:sp>
        <p:nvSpPr>
          <p:cNvPr id="8" name="Footer Placeholder 4">
            <a:extLst>
              <a:ext uri="{FF2B5EF4-FFF2-40B4-BE49-F238E27FC236}">
                <a16:creationId xmlns:a16="http://schemas.microsoft.com/office/drawing/2014/main" id="{ECCA8A77-D5E7-46E5-A5BB-48919811429F}"/>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406B5CA9-02E8-0A1E-18C5-A3CD5FB0BA6D}"/>
              </a:ext>
            </a:extLst>
          </p:cNvPr>
          <p:cNvSpPr>
            <a:spLocks noGrp="1"/>
          </p:cNvSpPr>
          <p:nvPr>
            <p:ph type="sldNum" sz="quarter" idx="12"/>
          </p:nvPr>
        </p:nvSpPr>
        <p:spPr/>
        <p:txBody>
          <a:bodyPr/>
          <a:lstStyle>
            <a:lvl1pPr>
              <a:defRPr/>
            </a:lvl1pPr>
          </a:lstStyle>
          <a:p>
            <a:fld id="{FE4C638B-3D5C-41CB-A1AD-288CA517535F}" type="slidenum">
              <a:rPr lang="en-US" altLang="en-US"/>
              <a:pPr/>
              <a:t>‹#›</a:t>
            </a:fld>
            <a:endParaRPr lang="en-US" altLang="en-US"/>
          </a:p>
        </p:txBody>
      </p:sp>
    </p:spTree>
    <p:extLst>
      <p:ext uri="{BB962C8B-B14F-4D97-AF65-F5344CB8AC3E}">
        <p14:creationId xmlns:p14="http://schemas.microsoft.com/office/powerpoint/2010/main" val="3798992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35623393-D8CA-74A6-422A-4950FEC775A0}"/>
              </a:ext>
            </a:extLst>
          </p:cNvPr>
          <p:cNvSpPr>
            <a:spLocks noGrp="1"/>
          </p:cNvSpPr>
          <p:nvPr>
            <p:ph type="dt" sz="half" idx="10"/>
          </p:nvPr>
        </p:nvSpPr>
        <p:spPr/>
        <p:txBody>
          <a:bodyPr/>
          <a:lstStyle>
            <a:lvl1pPr>
              <a:defRPr/>
            </a:lvl1pPr>
          </a:lstStyle>
          <a:p>
            <a:pPr>
              <a:defRPr/>
            </a:pPr>
            <a:fld id="{344C1C79-9F28-41A3-9188-2FAB526F7416}" type="datetime1">
              <a:rPr lang="en-US"/>
              <a:pPr>
                <a:defRPr/>
              </a:pPr>
              <a:t>9/26/2022</a:t>
            </a:fld>
            <a:endParaRPr lang="en-US"/>
          </a:p>
        </p:txBody>
      </p:sp>
      <p:sp>
        <p:nvSpPr>
          <p:cNvPr id="4" name="Footer Placeholder 4">
            <a:extLst>
              <a:ext uri="{FF2B5EF4-FFF2-40B4-BE49-F238E27FC236}">
                <a16:creationId xmlns:a16="http://schemas.microsoft.com/office/drawing/2014/main" id="{6BE7AAED-0475-74BE-98C6-82BACFBDD9DD}"/>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37D303B1-C0CF-D04E-C53D-DC98C0C03771}"/>
              </a:ext>
            </a:extLst>
          </p:cNvPr>
          <p:cNvSpPr>
            <a:spLocks noGrp="1"/>
          </p:cNvSpPr>
          <p:nvPr>
            <p:ph type="sldNum" sz="quarter" idx="12"/>
          </p:nvPr>
        </p:nvSpPr>
        <p:spPr/>
        <p:txBody>
          <a:bodyPr/>
          <a:lstStyle>
            <a:lvl1pPr>
              <a:defRPr/>
            </a:lvl1pPr>
          </a:lstStyle>
          <a:p>
            <a:fld id="{66AA3E1C-A664-4194-A6E5-A6145A3D9322}" type="slidenum">
              <a:rPr lang="en-US" altLang="en-US"/>
              <a:pPr/>
              <a:t>‹#›</a:t>
            </a:fld>
            <a:endParaRPr lang="en-US" altLang="en-US"/>
          </a:p>
        </p:txBody>
      </p:sp>
    </p:spTree>
    <p:extLst>
      <p:ext uri="{BB962C8B-B14F-4D97-AF65-F5344CB8AC3E}">
        <p14:creationId xmlns:p14="http://schemas.microsoft.com/office/powerpoint/2010/main" val="1543547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D4A0102-AB09-9067-7CD8-7324F92FFEC7}"/>
              </a:ext>
            </a:extLst>
          </p:cNvPr>
          <p:cNvSpPr>
            <a:spLocks noGrp="1"/>
          </p:cNvSpPr>
          <p:nvPr>
            <p:ph type="dt" sz="half" idx="10"/>
          </p:nvPr>
        </p:nvSpPr>
        <p:spPr/>
        <p:txBody>
          <a:bodyPr/>
          <a:lstStyle>
            <a:lvl1pPr>
              <a:defRPr/>
            </a:lvl1pPr>
          </a:lstStyle>
          <a:p>
            <a:pPr>
              <a:defRPr/>
            </a:pPr>
            <a:fld id="{34A99C08-D139-4586-895F-D91C40B06D3C}" type="datetime1">
              <a:rPr lang="en-US"/>
              <a:pPr>
                <a:defRPr/>
              </a:pPr>
              <a:t>9/26/2022</a:t>
            </a:fld>
            <a:endParaRPr lang="en-US"/>
          </a:p>
        </p:txBody>
      </p:sp>
      <p:sp>
        <p:nvSpPr>
          <p:cNvPr id="3" name="Footer Placeholder 4">
            <a:extLst>
              <a:ext uri="{FF2B5EF4-FFF2-40B4-BE49-F238E27FC236}">
                <a16:creationId xmlns:a16="http://schemas.microsoft.com/office/drawing/2014/main" id="{82ADD6AB-D522-B09E-1157-67EF6F62014C}"/>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3CFD580B-026A-52D8-8E46-FABFB2950CDA}"/>
              </a:ext>
            </a:extLst>
          </p:cNvPr>
          <p:cNvSpPr>
            <a:spLocks noGrp="1"/>
          </p:cNvSpPr>
          <p:nvPr>
            <p:ph type="sldNum" sz="quarter" idx="12"/>
          </p:nvPr>
        </p:nvSpPr>
        <p:spPr/>
        <p:txBody>
          <a:bodyPr/>
          <a:lstStyle>
            <a:lvl1pPr>
              <a:defRPr/>
            </a:lvl1pPr>
          </a:lstStyle>
          <a:p>
            <a:fld id="{8AC04D88-55CC-488E-9BC7-EF1573C600AD}" type="slidenum">
              <a:rPr lang="en-US" altLang="en-US"/>
              <a:pPr/>
              <a:t>‹#›</a:t>
            </a:fld>
            <a:endParaRPr lang="en-US" altLang="en-US"/>
          </a:p>
        </p:txBody>
      </p:sp>
    </p:spTree>
    <p:extLst>
      <p:ext uri="{BB962C8B-B14F-4D97-AF65-F5344CB8AC3E}">
        <p14:creationId xmlns:p14="http://schemas.microsoft.com/office/powerpoint/2010/main" val="3569493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2E375D87-9BF4-EEDB-656C-9D74605EE3C5}"/>
              </a:ext>
            </a:extLst>
          </p:cNvPr>
          <p:cNvSpPr>
            <a:spLocks noGrp="1"/>
          </p:cNvSpPr>
          <p:nvPr>
            <p:ph type="dt" sz="half" idx="10"/>
          </p:nvPr>
        </p:nvSpPr>
        <p:spPr/>
        <p:txBody>
          <a:bodyPr/>
          <a:lstStyle>
            <a:lvl1pPr>
              <a:defRPr/>
            </a:lvl1pPr>
          </a:lstStyle>
          <a:p>
            <a:pPr>
              <a:defRPr/>
            </a:pPr>
            <a:fld id="{B5A052DE-EE11-4E32-8AF8-3400A5C72F73}" type="datetime1">
              <a:rPr lang="en-US"/>
              <a:pPr>
                <a:defRPr/>
              </a:pPr>
              <a:t>9/26/2022</a:t>
            </a:fld>
            <a:endParaRPr lang="en-US"/>
          </a:p>
        </p:txBody>
      </p:sp>
      <p:sp>
        <p:nvSpPr>
          <p:cNvPr id="6" name="Footer Placeholder 4">
            <a:extLst>
              <a:ext uri="{FF2B5EF4-FFF2-40B4-BE49-F238E27FC236}">
                <a16:creationId xmlns:a16="http://schemas.microsoft.com/office/drawing/2014/main" id="{4FBE57A5-13C6-9CAB-1CB5-FBA61546E0F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6601F1D-554A-695D-0916-BD1791D41447}"/>
              </a:ext>
            </a:extLst>
          </p:cNvPr>
          <p:cNvSpPr>
            <a:spLocks noGrp="1"/>
          </p:cNvSpPr>
          <p:nvPr>
            <p:ph type="sldNum" sz="quarter" idx="12"/>
          </p:nvPr>
        </p:nvSpPr>
        <p:spPr/>
        <p:txBody>
          <a:bodyPr/>
          <a:lstStyle>
            <a:lvl1pPr>
              <a:defRPr/>
            </a:lvl1pPr>
          </a:lstStyle>
          <a:p>
            <a:fld id="{1451017F-7B9F-4F95-8BFE-2D2A03E48C35}" type="slidenum">
              <a:rPr lang="en-US" altLang="en-US"/>
              <a:pPr/>
              <a:t>‹#›</a:t>
            </a:fld>
            <a:endParaRPr lang="en-US" altLang="en-US"/>
          </a:p>
        </p:txBody>
      </p:sp>
    </p:spTree>
    <p:extLst>
      <p:ext uri="{BB962C8B-B14F-4D97-AF65-F5344CB8AC3E}">
        <p14:creationId xmlns:p14="http://schemas.microsoft.com/office/powerpoint/2010/main" val="3780047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5DE1B4E0-7EEA-771F-E17F-DD4BAE05BA85}"/>
              </a:ext>
            </a:extLst>
          </p:cNvPr>
          <p:cNvSpPr>
            <a:spLocks noGrp="1"/>
          </p:cNvSpPr>
          <p:nvPr>
            <p:ph type="dt" sz="half" idx="10"/>
          </p:nvPr>
        </p:nvSpPr>
        <p:spPr/>
        <p:txBody>
          <a:bodyPr/>
          <a:lstStyle>
            <a:lvl1pPr>
              <a:defRPr/>
            </a:lvl1pPr>
          </a:lstStyle>
          <a:p>
            <a:pPr>
              <a:defRPr/>
            </a:pPr>
            <a:fld id="{D870D62A-A502-4A74-92E9-22D86A39EC3C}" type="datetime1">
              <a:rPr lang="en-US"/>
              <a:pPr>
                <a:defRPr/>
              </a:pPr>
              <a:t>9/26/2022</a:t>
            </a:fld>
            <a:endParaRPr lang="en-US"/>
          </a:p>
        </p:txBody>
      </p:sp>
      <p:sp>
        <p:nvSpPr>
          <p:cNvPr id="6" name="Footer Placeholder 4">
            <a:extLst>
              <a:ext uri="{FF2B5EF4-FFF2-40B4-BE49-F238E27FC236}">
                <a16:creationId xmlns:a16="http://schemas.microsoft.com/office/drawing/2014/main" id="{35AA18BE-ED15-CF36-2A54-5FAD42BC798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AD63983-851B-F58A-8C0B-72FA722B4988}"/>
              </a:ext>
            </a:extLst>
          </p:cNvPr>
          <p:cNvSpPr>
            <a:spLocks noGrp="1"/>
          </p:cNvSpPr>
          <p:nvPr>
            <p:ph type="sldNum" sz="quarter" idx="12"/>
          </p:nvPr>
        </p:nvSpPr>
        <p:spPr/>
        <p:txBody>
          <a:bodyPr/>
          <a:lstStyle>
            <a:lvl1pPr>
              <a:defRPr/>
            </a:lvl1pPr>
          </a:lstStyle>
          <a:p>
            <a:fld id="{15974653-EC6F-4226-8A46-00785F6267C4}" type="slidenum">
              <a:rPr lang="en-US" altLang="en-US"/>
              <a:pPr/>
              <a:t>‹#›</a:t>
            </a:fld>
            <a:endParaRPr lang="en-US" altLang="en-US"/>
          </a:p>
        </p:txBody>
      </p:sp>
    </p:spTree>
    <p:extLst>
      <p:ext uri="{BB962C8B-B14F-4D97-AF65-F5344CB8AC3E}">
        <p14:creationId xmlns:p14="http://schemas.microsoft.com/office/powerpoint/2010/main" val="3293936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D6D3611B-CDC2-4A8C-5FEA-2F875FBA0BD8}"/>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EBADF7C4-BAC9-E8CC-0BE0-0AF43DA4A853}"/>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4685BFC8-9771-0565-A6BA-F02504C61FD2}"/>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91612EB1-A886-4F49-B3CD-7AB33DB54F92}" type="datetime1">
              <a:rPr lang="en-US"/>
              <a:pPr>
                <a:defRPr/>
              </a:pPr>
              <a:t>9/26/2022</a:t>
            </a:fld>
            <a:endParaRPr lang="en-US"/>
          </a:p>
        </p:txBody>
      </p:sp>
      <p:sp>
        <p:nvSpPr>
          <p:cNvPr id="5" name="Footer Placeholder 4">
            <a:extLst>
              <a:ext uri="{FF2B5EF4-FFF2-40B4-BE49-F238E27FC236}">
                <a16:creationId xmlns:a16="http://schemas.microsoft.com/office/drawing/2014/main" id="{A86DE411-47DB-FBD0-6029-00E651BDFC57}"/>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9B1A1FB0-BB09-0C0F-0219-41A59DB972C3}"/>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fld id="{D97DA1A8-3307-4ED2-8B7C-DAE2576D951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8" r:id="rId12"/>
    <p:sldLayoutId id="2147483807" r:id="rId13"/>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3.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www.cardiovillaha/" TargetMode="External"/><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cardiovillaha/" TargetMode="External"/><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cardiovillaha/" TargetMode="External"/><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cardiovillaha/"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abiomed.com/products-and-services/impella/impella-25?wvideo=5n4m79b6f7" TargetMode="External"/><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hyperlink" Target="https://www.abiomed.com/products-and-services/impella/impella-rp-with-smartassist?wvideo=i8ksvg3xqj" TargetMode="External"/><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36.jpe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20462E1E-E35B-506A-BC0A-B0D274BBB27F}"/>
              </a:ext>
            </a:extLst>
          </p:cNvPr>
          <p:cNvSpPr>
            <a:spLocks noGrp="1"/>
          </p:cNvSpPr>
          <p:nvPr>
            <p:ph type="ctrTitle"/>
          </p:nvPr>
        </p:nvSpPr>
        <p:spPr>
          <a:xfrm>
            <a:off x="685800" y="2209800"/>
            <a:ext cx="7772400" cy="1470025"/>
          </a:xfrm>
        </p:spPr>
        <p:txBody>
          <a:bodyPr/>
          <a:lstStyle/>
          <a:p>
            <a:br>
              <a:rPr lang="en-US" altLang="en-US" b="1">
                <a:solidFill>
                  <a:srgbClr val="00B0F0"/>
                </a:solidFill>
              </a:rPr>
            </a:br>
            <a:r>
              <a:rPr lang="en-US" altLang="en-US" b="1">
                <a:solidFill>
                  <a:srgbClr val="009999"/>
                </a:solidFill>
              </a:rPr>
              <a:t>Cardiogenic Shock: Can New Hemodynamic Measurements Help RT’s Treat Patients? </a:t>
            </a:r>
            <a:endParaRPr lang="en-US" altLang="en-US">
              <a:solidFill>
                <a:srgbClr val="009999"/>
              </a:solidFill>
            </a:endParaRPr>
          </a:p>
        </p:txBody>
      </p:sp>
      <p:sp>
        <p:nvSpPr>
          <p:cNvPr id="4099" name="Subtitle 2">
            <a:extLst>
              <a:ext uri="{FF2B5EF4-FFF2-40B4-BE49-F238E27FC236}">
                <a16:creationId xmlns:a16="http://schemas.microsoft.com/office/drawing/2014/main" id="{62C3D0DF-D059-D498-04C9-4FDD8BA8C59A}"/>
              </a:ext>
            </a:extLst>
          </p:cNvPr>
          <p:cNvSpPr>
            <a:spLocks noGrp="1"/>
          </p:cNvSpPr>
          <p:nvPr>
            <p:ph type="subTitle" idx="1"/>
          </p:nvPr>
        </p:nvSpPr>
        <p:spPr>
          <a:xfrm>
            <a:off x="1371600" y="4648200"/>
            <a:ext cx="6400800" cy="1752600"/>
          </a:xfrm>
        </p:spPr>
        <p:txBody>
          <a:bodyPr/>
          <a:lstStyle/>
          <a:p>
            <a:pPr eaLnBrk="1" hangingPunct="1"/>
            <a:r>
              <a:rPr lang="en-US" altLang="en-US">
                <a:solidFill>
                  <a:srgbClr val="CC0066"/>
                </a:solidFill>
              </a:rPr>
              <a:t>Jeff </a:t>
            </a:r>
            <a:r>
              <a:rPr lang="en-US" altLang="en-US">
                <a:solidFill>
                  <a:srgbClr val="ED219A"/>
                </a:solidFill>
              </a:rPr>
              <a:t>Davis, RRT-NPS</a:t>
            </a:r>
            <a:r>
              <a:rPr lang="en-US" altLang="en-US">
                <a:solidFill>
                  <a:srgbClr val="CC0066"/>
                </a:solidFill>
              </a:rPr>
              <a:t>, RCIS</a:t>
            </a:r>
          </a:p>
        </p:txBody>
      </p:sp>
      <p:pic>
        <p:nvPicPr>
          <p:cNvPr id="4100" name="Picture 2">
            <a:extLst>
              <a:ext uri="{FF2B5EF4-FFF2-40B4-BE49-F238E27FC236}">
                <a16:creationId xmlns:a16="http://schemas.microsoft.com/office/drawing/2014/main" id="{7B9908B0-D4C6-27B8-2DC4-104B180062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228600"/>
            <a:ext cx="198120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Slide Number Placeholder 4">
            <a:extLst>
              <a:ext uri="{FF2B5EF4-FFF2-40B4-BE49-F238E27FC236}">
                <a16:creationId xmlns:a16="http://schemas.microsoft.com/office/drawing/2014/main" id="{30D84864-18D0-2DA8-D861-D1CFDCCC98C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65F582A-7DCD-4C4C-B4C8-9AA3B42AE10D}" type="slidenum">
              <a:rPr lang="en-US" altLang="en-US">
                <a:solidFill>
                  <a:srgbClr val="898989"/>
                </a:solidFill>
                <a:latin typeface="Calibri" panose="020F0502020204030204" pitchFamily="34" charset="0"/>
              </a:rPr>
              <a:pPr/>
              <a:t>1</a:t>
            </a:fld>
            <a:endParaRPr lang="en-US" altLang="en-US">
              <a:solidFill>
                <a:srgbClr val="898989"/>
              </a:solidFill>
              <a:latin typeface="Calibri" panose="020F05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Title 4">
            <a:extLst>
              <a:ext uri="{FF2B5EF4-FFF2-40B4-BE49-F238E27FC236}">
                <a16:creationId xmlns:a16="http://schemas.microsoft.com/office/drawing/2014/main" id="{C0C75556-3414-29E2-5856-E1A7B6970D39}"/>
              </a:ext>
            </a:extLst>
          </p:cNvPr>
          <p:cNvSpPr>
            <a:spLocks noGrp="1"/>
          </p:cNvSpPr>
          <p:nvPr>
            <p:ph type="title"/>
          </p:nvPr>
        </p:nvSpPr>
        <p:spPr/>
        <p:txBody>
          <a:bodyPr/>
          <a:lstStyle/>
          <a:p>
            <a:endParaRPr lang="en-US" altLang="en-US"/>
          </a:p>
        </p:txBody>
      </p:sp>
      <p:sp>
        <p:nvSpPr>
          <p:cNvPr id="12291" name="Content Placeholder 5">
            <a:extLst>
              <a:ext uri="{FF2B5EF4-FFF2-40B4-BE49-F238E27FC236}">
                <a16:creationId xmlns:a16="http://schemas.microsoft.com/office/drawing/2014/main" id="{6F501967-E0F7-91C8-B8B4-8DB5ACB441A7}"/>
              </a:ext>
            </a:extLst>
          </p:cNvPr>
          <p:cNvSpPr>
            <a:spLocks noGrp="1"/>
          </p:cNvSpPr>
          <p:nvPr>
            <p:ph sz="half" idx="2"/>
          </p:nvPr>
        </p:nvSpPr>
        <p:spPr/>
        <p:txBody>
          <a:bodyPr/>
          <a:lstStyle/>
          <a:p>
            <a:endParaRPr lang="en-US" altLang="en-US"/>
          </a:p>
        </p:txBody>
      </p:sp>
      <p:pic>
        <p:nvPicPr>
          <p:cNvPr id="12292" name="Picture 3" descr="R L HF.jpg">
            <a:extLst>
              <a:ext uri="{FF2B5EF4-FFF2-40B4-BE49-F238E27FC236}">
                <a16:creationId xmlns:a16="http://schemas.microsoft.com/office/drawing/2014/main" id="{D67921A6-9BE6-B2C8-60E8-6DC4BA00A46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84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Box 6">
            <a:extLst>
              <a:ext uri="{FF2B5EF4-FFF2-40B4-BE49-F238E27FC236}">
                <a16:creationId xmlns:a16="http://schemas.microsoft.com/office/drawing/2014/main" id="{3377B7DF-87D6-2CD5-D280-193664AB6544}"/>
              </a:ext>
            </a:extLst>
          </p:cNvPr>
          <p:cNvSpPr txBox="1">
            <a:spLocks noChangeArrowheads="1"/>
          </p:cNvSpPr>
          <p:nvPr/>
        </p:nvSpPr>
        <p:spPr bwMode="auto">
          <a:xfrm>
            <a:off x="5029200" y="5943600"/>
            <a:ext cx="3810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Inc: RVEDP, RA/CVP, JVP</a:t>
            </a:r>
          </a:p>
          <a:p>
            <a:r>
              <a:rPr lang="en-US" altLang="en-US"/>
              <a:t>Pos Dec: PAP, PCWP, CO/CI</a:t>
            </a:r>
          </a:p>
        </p:txBody>
      </p:sp>
      <p:sp>
        <p:nvSpPr>
          <p:cNvPr id="12294" name="Rectangle 15">
            <a:extLst>
              <a:ext uri="{FF2B5EF4-FFF2-40B4-BE49-F238E27FC236}">
                <a16:creationId xmlns:a16="http://schemas.microsoft.com/office/drawing/2014/main" id="{12EEFCD4-F3D1-C189-CF35-885C6DD0504D}"/>
              </a:ext>
            </a:extLst>
          </p:cNvPr>
          <p:cNvSpPr>
            <a:spLocks noChangeArrowheads="1"/>
          </p:cNvSpPr>
          <p:nvPr/>
        </p:nvSpPr>
        <p:spPr bwMode="auto">
          <a:xfrm>
            <a:off x="304800" y="5934075"/>
            <a:ext cx="4572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Inc: LVEDP, LA/PCWP, PAP </a:t>
            </a:r>
          </a:p>
          <a:p>
            <a:r>
              <a:rPr lang="en-US" altLang="en-US"/>
              <a:t>Dec: CO/CI</a:t>
            </a:r>
          </a:p>
          <a:p>
            <a:r>
              <a:rPr lang="en-US" altLang="en-US"/>
              <a:t>Chronic Case Inc. Right Heart Pressures</a:t>
            </a:r>
          </a:p>
        </p:txBody>
      </p:sp>
      <p:sp>
        <p:nvSpPr>
          <p:cNvPr id="12295" name="Slide Number Placeholder 6">
            <a:extLst>
              <a:ext uri="{FF2B5EF4-FFF2-40B4-BE49-F238E27FC236}">
                <a16:creationId xmlns:a16="http://schemas.microsoft.com/office/drawing/2014/main" id="{4AAE5053-0059-3E96-0CB0-B97CC06C93F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BBC1341-1F61-4D6B-AB78-3EB0B7EB12A3}" type="slidenum">
              <a:rPr lang="en-US" altLang="en-US">
                <a:solidFill>
                  <a:srgbClr val="898989"/>
                </a:solidFill>
                <a:latin typeface="Calibri" panose="020F0502020204030204" pitchFamily="34" charset="0"/>
              </a:rPr>
              <a:pPr/>
              <a:t>10</a:t>
            </a:fld>
            <a:endParaRPr lang="en-US" altLang="en-US">
              <a:solidFill>
                <a:srgbClr val="898989"/>
              </a:solidFill>
              <a:latin typeface="Calibri" panose="020F0502020204030204" pitchFamily="34" charset="0"/>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1">
            <a:extLst>
              <a:ext uri="{FF2B5EF4-FFF2-40B4-BE49-F238E27FC236}">
                <a16:creationId xmlns:a16="http://schemas.microsoft.com/office/drawing/2014/main" id="{7EAE44C0-D689-D9A0-7C7A-C249B6ABA1C2}"/>
              </a:ext>
            </a:extLst>
          </p:cNvPr>
          <p:cNvSpPr>
            <a:spLocks noChangeAspect="1" noChangeArrowheads="1"/>
          </p:cNvSpPr>
          <p:nvPr/>
        </p:nvSpPr>
        <p:spPr bwMode="auto">
          <a:xfrm>
            <a:off x="6457950" y="152400"/>
            <a:ext cx="140335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3315" name="AutoShape 2">
            <a:extLst>
              <a:ext uri="{FF2B5EF4-FFF2-40B4-BE49-F238E27FC236}">
                <a16:creationId xmlns:a16="http://schemas.microsoft.com/office/drawing/2014/main" id="{164EEAB1-88C5-D250-96B8-FC9236946771}"/>
              </a:ext>
            </a:extLst>
          </p:cNvPr>
          <p:cNvSpPr>
            <a:spLocks noChangeArrowheads="1"/>
          </p:cNvSpPr>
          <p:nvPr/>
        </p:nvSpPr>
        <p:spPr bwMode="auto">
          <a:xfrm>
            <a:off x="1600200" y="4648200"/>
            <a:ext cx="6057900" cy="452438"/>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0" y="21600"/>
                </a:lnTo>
                <a:lnTo>
                  <a:pt x="21600" y="21600"/>
                </a:lnTo>
                <a:lnTo>
                  <a:pt x="2160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316" name="Text Box 3">
            <a:extLst>
              <a:ext uri="{FF2B5EF4-FFF2-40B4-BE49-F238E27FC236}">
                <a16:creationId xmlns:a16="http://schemas.microsoft.com/office/drawing/2014/main" id="{D3CCBB81-BF4D-DBDC-5D19-0F79EB219036}"/>
              </a:ext>
            </a:extLst>
          </p:cNvPr>
          <p:cNvSpPr txBox="1">
            <a:spLocks noChangeArrowheads="1"/>
          </p:cNvSpPr>
          <p:nvPr/>
        </p:nvSpPr>
        <p:spPr bwMode="auto">
          <a:xfrm>
            <a:off x="838200" y="6400800"/>
            <a:ext cx="648176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defRPr>
            </a:lvl1pPr>
            <a:lvl2pPr marL="742950" indent="-28575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defRPr>
            </a:lvl2pPr>
            <a:lvl3pPr marL="1143000" indent="-22860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defRPr>
            </a:lvl3pPr>
            <a:lvl4pPr marL="1600200" indent="-22860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defRPr>
            </a:lvl4pPr>
            <a:lvl5pPr marL="2057400" indent="-22860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defRPr>
            </a:lvl9pPr>
          </a:lstStyle>
          <a:p>
            <a:r>
              <a:rPr lang="en-US" altLang="en-US" sz="800" b="1">
                <a:solidFill>
                  <a:srgbClr val="0054A6"/>
                </a:solidFill>
                <a:ea typeface="MS PGothic" panose="020B0600070205080204" pitchFamily="34" charset="-128"/>
              </a:rPr>
              <a:t>Cardiogenic Shock, Volume: 8, Issue: 8, DOI: (10.1161/JAHA.119.011991) </a:t>
            </a:r>
          </a:p>
        </p:txBody>
      </p:sp>
      <p:pic>
        <p:nvPicPr>
          <p:cNvPr id="13317" name="Picture 4">
            <a:extLst>
              <a:ext uri="{FF2B5EF4-FFF2-40B4-BE49-F238E27FC236}">
                <a16:creationId xmlns:a16="http://schemas.microsoft.com/office/drawing/2014/main" id="{2ED3AD3B-0567-781E-B793-B56517AA4F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325" y="1473200"/>
            <a:ext cx="8347075" cy="418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1">
            <a:extLst>
              <a:ext uri="{FF2B5EF4-FFF2-40B4-BE49-F238E27FC236}">
                <a16:creationId xmlns:a16="http://schemas.microsoft.com/office/drawing/2014/main" id="{9EC6BBAC-0B17-A070-E997-1D3821C91984}"/>
              </a:ext>
            </a:extLst>
          </p:cNvPr>
          <p:cNvSpPr>
            <a:spLocks noChangeAspect="1" noChangeArrowheads="1"/>
          </p:cNvSpPr>
          <p:nvPr/>
        </p:nvSpPr>
        <p:spPr bwMode="auto">
          <a:xfrm>
            <a:off x="6457950" y="152400"/>
            <a:ext cx="140335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4339" name="AutoShape 2">
            <a:extLst>
              <a:ext uri="{FF2B5EF4-FFF2-40B4-BE49-F238E27FC236}">
                <a16:creationId xmlns:a16="http://schemas.microsoft.com/office/drawing/2014/main" id="{AF2D1BB8-3621-C353-A3E1-205B1279B3EA}"/>
              </a:ext>
            </a:extLst>
          </p:cNvPr>
          <p:cNvSpPr>
            <a:spLocks noChangeArrowheads="1"/>
          </p:cNvSpPr>
          <p:nvPr/>
        </p:nvSpPr>
        <p:spPr bwMode="auto">
          <a:xfrm>
            <a:off x="685800" y="6405563"/>
            <a:ext cx="6057900" cy="452437"/>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0" y="21600"/>
                </a:lnTo>
                <a:lnTo>
                  <a:pt x="21600" y="21600"/>
                </a:lnTo>
                <a:lnTo>
                  <a:pt x="2160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340" name="Text Box 3">
            <a:extLst>
              <a:ext uri="{FF2B5EF4-FFF2-40B4-BE49-F238E27FC236}">
                <a16:creationId xmlns:a16="http://schemas.microsoft.com/office/drawing/2014/main" id="{AB86070E-B91C-E9F6-AAD1-B4DC061E4511}"/>
              </a:ext>
            </a:extLst>
          </p:cNvPr>
          <p:cNvSpPr txBox="1">
            <a:spLocks noChangeArrowheads="1"/>
          </p:cNvSpPr>
          <p:nvPr/>
        </p:nvSpPr>
        <p:spPr bwMode="auto">
          <a:xfrm>
            <a:off x="0" y="6324600"/>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defRPr>
            </a:lvl1pPr>
            <a:lvl2pPr marL="742950" indent="-28575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defRPr>
            </a:lvl2pPr>
            <a:lvl3pPr marL="1143000" indent="-22860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defRPr>
            </a:lvl3pPr>
            <a:lvl4pPr marL="1600200" indent="-22860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defRPr>
            </a:lvl4pPr>
            <a:lvl5pPr marL="2057400" indent="-22860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defRPr>
            </a:lvl9pPr>
          </a:lstStyle>
          <a:p>
            <a:r>
              <a:rPr lang="en-US" altLang="en-US" sz="1000" b="1">
                <a:solidFill>
                  <a:srgbClr val="0054A6"/>
                </a:solidFill>
                <a:ea typeface="MS PGothic" panose="020B0600070205080204" pitchFamily="34" charset="-128"/>
              </a:rPr>
              <a:t>Contemporary Management of Cardiogenic Shock: A Scientific Statement From the American Heart Association, Volume: 136, Issue: 16, Pages: e232-e268, DOI: (10.1161/CIR.0000000000000525) </a:t>
            </a:r>
          </a:p>
        </p:txBody>
      </p:sp>
      <p:pic>
        <p:nvPicPr>
          <p:cNvPr id="14341" name="Picture 4">
            <a:extLst>
              <a:ext uri="{FF2B5EF4-FFF2-40B4-BE49-F238E27FC236}">
                <a16:creationId xmlns:a16="http://schemas.microsoft.com/office/drawing/2014/main" id="{0C46279B-2F69-8908-02E8-1A5607E7CA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0"/>
            <a:ext cx="790575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a:extLst>
              <a:ext uri="{FF2B5EF4-FFF2-40B4-BE49-F238E27FC236}">
                <a16:creationId xmlns:a16="http://schemas.microsoft.com/office/drawing/2014/main" id="{1614EA3E-B65E-3343-D19A-8FB74FF7275C}"/>
              </a:ext>
            </a:extLst>
          </p:cNvPr>
          <p:cNvSpPr>
            <a:spLocks noGrp="1"/>
          </p:cNvSpPr>
          <p:nvPr>
            <p:ph type="title"/>
          </p:nvPr>
        </p:nvSpPr>
        <p:spPr>
          <a:xfrm>
            <a:off x="557213" y="49213"/>
            <a:ext cx="7886700" cy="1325562"/>
          </a:xfrm>
        </p:spPr>
        <p:txBody>
          <a:bodyPr/>
          <a:lstStyle/>
          <a:p>
            <a:r>
              <a:rPr lang="en-US" altLang="en-US"/>
              <a:t>The Case for Right Heart Caths</a:t>
            </a:r>
          </a:p>
        </p:txBody>
      </p:sp>
      <p:sp>
        <p:nvSpPr>
          <p:cNvPr id="15363" name="Content Placeholder 4">
            <a:extLst>
              <a:ext uri="{FF2B5EF4-FFF2-40B4-BE49-F238E27FC236}">
                <a16:creationId xmlns:a16="http://schemas.microsoft.com/office/drawing/2014/main" id="{006E63A2-7452-74B1-ECE1-5BC088C2B43B}"/>
              </a:ext>
            </a:extLst>
          </p:cNvPr>
          <p:cNvSpPr>
            <a:spLocks noGrp="1"/>
          </p:cNvSpPr>
          <p:nvPr>
            <p:ph idx="1"/>
          </p:nvPr>
        </p:nvSpPr>
        <p:spPr>
          <a:xfrm>
            <a:off x="228600" y="1219200"/>
            <a:ext cx="5410200" cy="5291138"/>
          </a:xfrm>
        </p:spPr>
        <p:txBody>
          <a:bodyPr/>
          <a:lstStyle/>
          <a:p>
            <a:r>
              <a:rPr lang="en-US" altLang="en-US" sz="2200"/>
              <a:t>Cardiogenic shock most common cause of in-hospital mortality after AMI, rates &gt; 50% for nearly 2 decades</a:t>
            </a:r>
          </a:p>
          <a:p>
            <a:r>
              <a:rPr lang="en-US" altLang="en-US" sz="2200"/>
              <a:t>Short-term stabilizing effects of vasopressors/inotropes offset by adverse effects on afterload and oxygen demand, resulting in end-organ hypoperfusion, lactic acidosis, and refractory shock</a:t>
            </a:r>
          </a:p>
          <a:p>
            <a:endParaRPr lang="en-US" altLang="en-US" sz="2200"/>
          </a:p>
          <a:p>
            <a:r>
              <a:rPr lang="en-US" altLang="en-US" sz="2200"/>
              <a:t>Recent scientific statement by the AHA suggests that RHC may play  important roles in the diagnosis/management of CS</a:t>
            </a:r>
          </a:p>
          <a:p>
            <a:pPr>
              <a:buFont typeface="Arial" panose="020B0604020202020204" pitchFamily="34" charset="0"/>
              <a:buNone/>
            </a:pPr>
            <a:endParaRPr lang="en-US" altLang="en-US" sz="2200"/>
          </a:p>
          <a:p>
            <a:r>
              <a:rPr lang="en-US" altLang="en-US" sz="2200"/>
              <a:t>Not all CS cases are the same</a:t>
            </a:r>
          </a:p>
        </p:txBody>
      </p:sp>
      <p:pic>
        <p:nvPicPr>
          <p:cNvPr id="15364" name="Picture 2">
            <a:extLst>
              <a:ext uri="{FF2B5EF4-FFF2-40B4-BE49-F238E27FC236}">
                <a16:creationId xmlns:a16="http://schemas.microsoft.com/office/drawing/2014/main" id="{561A2346-E3B1-54CC-519B-BE8CFF5FB8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1295400"/>
            <a:ext cx="3138488" cy="421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Slide Number Placeholder 4">
            <a:extLst>
              <a:ext uri="{FF2B5EF4-FFF2-40B4-BE49-F238E27FC236}">
                <a16:creationId xmlns:a16="http://schemas.microsoft.com/office/drawing/2014/main" id="{05B776BA-4DD5-9980-3A2B-A30EFF8F103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ADA8836-EEAA-492E-90BF-CB59C5EE6634}" type="slidenum">
              <a:rPr lang="en-US" altLang="en-US">
                <a:solidFill>
                  <a:srgbClr val="898989"/>
                </a:solidFill>
                <a:latin typeface="Calibri" panose="020F0502020204030204" pitchFamily="34" charset="0"/>
              </a:rPr>
              <a:pPr/>
              <a:t>13</a:t>
            </a:fld>
            <a:endParaRPr lang="en-US" altLang="en-US">
              <a:solidFill>
                <a:srgbClr val="898989"/>
              </a:solidFill>
              <a:latin typeface="Calibri" panose="020F050202020403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a:extLst>
              <a:ext uri="{FF2B5EF4-FFF2-40B4-BE49-F238E27FC236}">
                <a16:creationId xmlns:a16="http://schemas.microsoft.com/office/drawing/2014/main" id="{AFA23D02-92D2-ED79-2688-6E7BE5886510}"/>
              </a:ext>
            </a:extLst>
          </p:cNvPr>
          <p:cNvSpPr>
            <a:spLocks noGrp="1"/>
          </p:cNvSpPr>
          <p:nvPr>
            <p:ph type="title"/>
          </p:nvPr>
        </p:nvSpPr>
        <p:spPr>
          <a:xfrm>
            <a:off x="584200" y="33338"/>
            <a:ext cx="7886700" cy="1325562"/>
          </a:xfrm>
        </p:spPr>
        <p:txBody>
          <a:bodyPr/>
          <a:lstStyle/>
          <a:p>
            <a:r>
              <a:rPr lang="en-US" altLang="en-US"/>
              <a:t>What are we monitoring?</a:t>
            </a:r>
          </a:p>
        </p:txBody>
      </p:sp>
      <p:pic>
        <p:nvPicPr>
          <p:cNvPr id="16387" name="Content Placeholder 4" descr="9-27-2012 2-09-18 PM.png">
            <a:extLst>
              <a:ext uri="{FF2B5EF4-FFF2-40B4-BE49-F238E27FC236}">
                <a16:creationId xmlns:a16="http://schemas.microsoft.com/office/drawing/2014/main" id="{AF37E535-EAB9-BA4F-23F7-D044A3F32852}"/>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836863" y="1165225"/>
            <a:ext cx="3227387" cy="4498975"/>
          </a:xfrm>
        </p:spPr>
      </p:pic>
      <p:sp>
        <p:nvSpPr>
          <p:cNvPr id="6" name="TextBox 5">
            <a:extLst>
              <a:ext uri="{FF2B5EF4-FFF2-40B4-BE49-F238E27FC236}">
                <a16:creationId xmlns:a16="http://schemas.microsoft.com/office/drawing/2014/main" id="{A8133862-5A6C-77AB-D6A7-E5C37E66A0DA}"/>
              </a:ext>
            </a:extLst>
          </p:cNvPr>
          <p:cNvSpPr txBox="1"/>
          <p:nvPr/>
        </p:nvSpPr>
        <p:spPr>
          <a:xfrm>
            <a:off x="228600" y="1371600"/>
            <a:ext cx="2590800" cy="3570208"/>
          </a:xfrm>
          <a:prstGeom prst="rect">
            <a:avLst/>
          </a:prstGeom>
          <a:noFill/>
        </p:spPr>
        <p:txBody>
          <a:bodyPr>
            <a:spAutoFit/>
          </a:bodyPr>
          <a:lstStyle/>
          <a:p>
            <a:pPr algn="ctr">
              <a:defRPr/>
            </a:pPr>
            <a:r>
              <a:rPr lang="en-US" sz="1600" b="1" dirty="0">
                <a:solidFill>
                  <a:srgbClr val="C00000"/>
                </a:solidFill>
              </a:rPr>
              <a:t>RIGHT HEART</a:t>
            </a:r>
          </a:p>
          <a:p>
            <a:pPr>
              <a:defRPr/>
            </a:pPr>
            <a:endParaRPr lang="en-US" sz="1000" dirty="0"/>
          </a:p>
          <a:p>
            <a:pPr>
              <a:defRPr/>
            </a:pPr>
            <a:r>
              <a:rPr lang="en-US" sz="1000" b="1" dirty="0"/>
              <a:t>1. </a:t>
            </a:r>
            <a:r>
              <a:rPr lang="en-US" sz="1200" b="1" dirty="0"/>
              <a:t>RAP +/or CVP</a:t>
            </a:r>
            <a:r>
              <a:rPr lang="en-US" sz="1200" dirty="0"/>
              <a:t> (0-8 mmHg)</a:t>
            </a:r>
            <a:r>
              <a:rPr lang="en-US" sz="1200" baseline="30000" dirty="0"/>
              <a:t>1</a:t>
            </a:r>
          </a:p>
          <a:p>
            <a:pPr>
              <a:defRPr/>
            </a:pPr>
            <a:endParaRPr lang="en-US" sz="1200" dirty="0"/>
          </a:p>
          <a:p>
            <a:pPr>
              <a:defRPr/>
            </a:pPr>
            <a:r>
              <a:rPr lang="en-US" sz="1200" b="1" dirty="0"/>
              <a:t>2. RV</a:t>
            </a:r>
            <a:r>
              <a:rPr lang="en-US" sz="1200" dirty="0"/>
              <a:t> </a:t>
            </a:r>
            <a:r>
              <a:rPr lang="en-US" sz="1200" b="1" dirty="0"/>
              <a:t>Systolic/Diastolic</a:t>
            </a:r>
            <a:r>
              <a:rPr lang="en-US" sz="1200" dirty="0"/>
              <a:t> (15-30/0-8 mmHg)</a:t>
            </a:r>
            <a:r>
              <a:rPr lang="en-US" sz="1200" baseline="30000" dirty="0"/>
              <a:t>1</a:t>
            </a:r>
          </a:p>
          <a:p>
            <a:pPr>
              <a:defRPr/>
            </a:pPr>
            <a:endParaRPr lang="en-US" sz="1200" dirty="0"/>
          </a:p>
          <a:p>
            <a:pPr>
              <a:defRPr/>
            </a:pPr>
            <a:r>
              <a:rPr lang="en-US" sz="1200" b="1" dirty="0"/>
              <a:t>3. PA Systolic/Diastolic </a:t>
            </a:r>
            <a:r>
              <a:rPr lang="en-US" sz="1200" dirty="0"/>
              <a:t>(15-30/8-12 mmHg)</a:t>
            </a:r>
            <a:r>
              <a:rPr lang="en-US" sz="1200" baseline="30000" dirty="0"/>
              <a:t>1</a:t>
            </a:r>
          </a:p>
          <a:p>
            <a:pPr>
              <a:defRPr/>
            </a:pPr>
            <a:endParaRPr lang="en-US" sz="1200" dirty="0"/>
          </a:p>
          <a:p>
            <a:pPr>
              <a:defRPr/>
            </a:pPr>
            <a:r>
              <a:rPr lang="en-US" sz="1200" b="1" dirty="0"/>
              <a:t>3. SVO</a:t>
            </a:r>
            <a:r>
              <a:rPr lang="en-US" sz="1200" b="1" baseline="-25000" dirty="0"/>
              <a:t>2</a:t>
            </a:r>
            <a:r>
              <a:rPr lang="en-US" sz="1200" dirty="0"/>
              <a:t> (70-75%)</a:t>
            </a:r>
            <a:r>
              <a:rPr lang="en-US" sz="1200" baseline="30000" dirty="0"/>
              <a:t>3,4</a:t>
            </a:r>
            <a:endParaRPr lang="en-US" sz="1200" strike="sngStrike" baseline="30000" dirty="0"/>
          </a:p>
          <a:p>
            <a:pPr>
              <a:defRPr/>
            </a:pPr>
            <a:endParaRPr lang="en-US" sz="1200" strike="sngStrike" dirty="0"/>
          </a:p>
          <a:p>
            <a:pPr>
              <a:defRPr/>
            </a:pPr>
            <a:endParaRPr lang="en-US" sz="1200" b="1" u="sng" dirty="0"/>
          </a:p>
          <a:p>
            <a:pPr>
              <a:defRPr/>
            </a:pPr>
            <a:r>
              <a:rPr lang="en-US" sz="1200" b="1" u="sng" dirty="0"/>
              <a:t>CALCULATED DATA</a:t>
            </a:r>
          </a:p>
          <a:p>
            <a:pPr>
              <a:defRPr/>
            </a:pPr>
            <a:r>
              <a:rPr lang="en-US" sz="1200" dirty="0"/>
              <a:t>Right heart pumps against </a:t>
            </a:r>
            <a:r>
              <a:rPr lang="en-US" sz="1200" b="1" dirty="0"/>
              <a:t>PVR</a:t>
            </a:r>
            <a:br>
              <a:rPr lang="en-US" sz="1200" b="1" dirty="0"/>
            </a:br>
            <a:r>
              <a:rPr lang="en-US" sz="1200" dirty="0"/>
              <a:t>(120-250 dynes*sec/cm</a:t>
            </a:r>
            <a:r>
              <a:rPr lang="en-US" sz="1200" baseline="30000" dirty="0"/>
              <a:t>-5</a:t>
            </a:r>
            <a:r>
              <a:rPr lang="en-US" sz="1200" dirty="0"/>
              <a:t>) </a:t>
            </a:r>
          </a:p>
          <a:p>
            <a:pPr>
              <a:defRPr/>
            </a:pPr>
            <a:r>
              <a:rPr lang="en-US" sz="1200" dirty="0"/>
              <a:t>= 80*(mean PA-PCWP)/CO</a:t>
            </a:r>
            <a:r>
              <a:rPr lang="en-US" sz="1200" baseline="30000" dirty="0"/>
              <a:t>3</a:t>
            </a:r>
          </a:p>
          <a:p>
            <a:pPr>
              <a:defRPr/>
            </a:pPr>
            <a:endParaRPr lang="en-US" sz="1200" baseline="30000" dirty="0"/>
          </a:p>
          <a:p>
            <a:pPr>
              <a:defRPr/>
            </a:pPr>
            <a:r>
              <a:rPr lang="en-US" sz="1200" b="1" dirty="0" err="1"/>
              <a:t>PAPi</a:t>
            </a:r>
            <a:r>
              <a:rPr lang="en-US" sz="1200" b="1" dirty="0"/>
              <a:t>  &gt; 1.0 (PASP-PADP)/CVP </a:t>
            </a:r>
          </a:p>
        </p:txBody>
      </p:sp>
      <p:sp>
        <p:nvSpPr>
          <p:cNvPr id="7" name="TextBox 6">
            <a:extLst>
              <a:ext uri="{FF2B5EF4-FFF2-40B4-BE49-F238E27FC236}">
                <a16:creationId xmlns:a16="http://schemas.microsoft.com/office/drawing/2014/main" id="{9A80E84F-955F-0061-2536-895BA7452C52}"/>
              </a:ext>
            </a:extLst>
          </p:cNvPr>
          <p:cNvSpPr txBox="1"/>
          <p:nvPr/>
        </p:nvSpPr>
        <p:spPr>
          <a:xfrm>
            <a:off x="6216650" y="1165225"/>
            <a:ext cx="2927350" cy="5694363"/>
          </a:xfrm>
          <a:prstGeom prst="rect">
            <a:avLst/>
          </a:prstGeom>
          <a:noFill/>
        </p:spPr>
        <p:txBody>
          <a:bodyPr>
            <a:spAutoFit/>
          </a:bodyPr>
          <a:lstStyle/>
          <a:p>
            <a:pPr algn="ctr">
              <a:defRPr/>
            </a:pPr>
            <a:r>
              <a:rPr lang="en-US" sz="1600" b="1" dirty="0">
                <a:solidFill>
                  <a:srgbClr val="C00000"/>
                </a:solidFill>
              </a:rPr>
              <a:t>LEFT HEART</a:t>
            </a:r>
          </a:p>
          <a:p>
            <a:pPr algn="ctr">
              <a:defRPr/>
            </a:pPr>
            <a:endParaRPr lang="en-US" sz="1200" dirty="0"/>
          </a:p>
          <a:p>
            <a:pPr>
              <a:defRPr/>
            </a:pPr>
            <a:r>
              <a:rPr lang="en-US" sz="1200" b="1" dirty="0"/>
              <a:t>4. PCWP = 5. Left atrial Pressure </a:t>
            </a:r>
            <a:r>
              <a:rPr lang="en-US" sz="1200" dirty="0"/>
              <a:t>(8-12 mmHg)</a:t>
            </a:r>
            <a:r>
              <a:rPr lang="en-US" sz="1200" baseline="30000" dirty="0"/>
              <a:t>1</a:t>
            </a:r>
            <a:r>
              <a:rPr lang="en-US" sz="1200" dirty="0"/>
              <a:t> </a:t>
            </a:r>
          </a:p>
          <a:p>
            <a:pPr>
              <a:defRPr/>
            </a:pPr>
            <a:endParaRPr lang="en-US" sz="1200" dirty="0"/>
          </a:p>
          <a:p>
            <a:pPr>
              <a:defRPr/>
            </a:pPr>
            <a:r>
              <a:rPr lang="en-US" sz="1200" b="1" dirty="0"/>
              <a:t>6. LVEDP</a:t>
            </a:r>
            <a:r>
              <a:rPr lang="en-US" sz="1200" dirty="0"/>
              <a:t> (5-12 mmHg)</a:t>
            </a:r>
            <a:r>
              <a:rPr lang="en-US" sz="1200" baseline="30000" dirty="0"/>
              <a:t>2</a:t>
            </a:r>
          </a:p>
          <a:p>
            <a:pPr>
              <a:defRPr/>
            </a:pPr>
            <a:endParaRPr lang="en-US" sz="1200" dirty="0"/>
          </a:p>
          <a:p>
            <a:pPr marL="171450" indent="-171450">
              <a:defRPr/>
            </a:pPr>
            <a:r>
              <a:rPr lang="en-US" sz="1200" b="1" dirty="0"/>
              <a:t>7.	CO </a:t>
            </a:r>
            <a:r>
              <a:rPr lang="en-US" sz="1200" dirty="0"/>
              <a:t>(4-7 L/min) via </a:t>
            </a:r>
            <a:r>
              <a:rPr lang="en-US" sz="1200" dirty="0" err="1"/>
              <a:t>thermodilution</a:t>
            </a:r>
            <a:r>
              <a:rPr lang="en-US" sz="1200" dirty="0"/>
              <a:t> (TD) or CCO PA Catheter</a:t>
            </a:r>
            <a:r>
              <a:rPr lang="en-US" sz="1200" baseline="30000" dirty="0"/>
              <a:t>3</a:t>
            </a:r>
            <a:endParaRPr lang="en-US" sz="1200" dirty="0"/>
          </a:p>
          <a:p>
            <a:pPr>
              <a:defRPr/>
            </a:pPr>
            <a:endParaRPr lang="en-US" sz="1200" dirty="0"/>
          </a:p>
          <a:p>
            <a:pPr>
              <a:defRPr/>
            </a:pPr>
            <a:r>
              <a:rPr lang="en-US" sz="1200" b="1" dirty="0"/>
              <a:t>8. Blood Pressure </a:t>
            </a:r>
            <a:r>
              <a:rPr lang="en-US" sz="1200" dirty="0"/>
              <a:t>(100-140/60-90 mmHg)</a:t>
            </a:r>
            <a:r>
              <a:rPr lang="en-US" sz="1200" baseline="30000" dirty="0"/>
              <a:t>3</a:t>
            </a:r>
          </a:p>
          <a:p>
            <a:pPr>
              <a:defRPr/>
            </a:pPr>
            <a:endParaRPr lang="en-US" sz="1200" dirty="0"/>
          </a:p>
          <a:p>
            <a:pPr>
              <a:defRPr/>
            </a:pPr>
            <a:endParaRPr lang="en-US" sz="1200" b="1" u="sng" dirty="0"/>
          </a:p>
          <a:p>
            <a:pPr>
              <a:defRPr/>
            </a:pPr>
            <a:r>
              <a:rPr lang="en-US" sz="1200" b="1" u="sng" dirty="0"/>
              <a:t>CALCULATED DATA</a:t>
            </a:r>
          </a:p>
          <a:p>
            <a:pPr>
              <a:defRPr/>
            </a:pPr>
            <a:r>
              <a:rPr lang="en-US" sz="1200" b="1" dirty="0"/>
              <a:t>MAP </a:t>
            </a:r>
            <a:r>
              <a:rPr lang="en-US" sz="1200" dirty="0"/>
              <a:t>(70-100 mmHg)=2/3*Diastolic Pressure + 1/3*Systolic Pressure</a:t>
            </a:r>
            <a:r>
              <a:rPr lang="en-US" sz="1200" baseline="30000" dirty="0"/>
              <a:t>3</a:t>
            </a:r>
          </a:p>
          <a:p>
            <a:pPr>
              <a:defRPr/>
            </a:pPr>
            <a:endParaRPr lang="en-US" sz="1200" dirty="0"/>
          </a:p>
          <a:p>
            <a:pPr>
              <a:defRPr/>
            </a:pPr>
            <a:r>
              <a:rPr lang="en-US" sz="1200" b="1" dirty="0"/>
              <a:t>CO</a:t>
            </a:r>
            <a:r>
              <a:rPr lang="en-US" sz="1200" dirty="0"/>
              <a:t> (4-7L/min)= FICK </a:t>
            </a:r>
            <a:r>
              <a:rPr lang="en-US" sz="1200" dirty="0" err="1"/>
              <a:t>eqn</a:t>
            </a:r>
            <a:r>
              <a:rPr lang="en-US" sz="1200" dirty="0"/>
              <a:t> = (BSA </a:t>
            </a:r>
            <a:r>
              <a:rPr lang="en-US" sz="1200" dirty="0">
                <a:sym typeface="Symbol"/>
              </a:rPr>
              <a:t></a:t>
            </a:r>
            <a:r>
              <a:rPr lang="en-US" sz="1200" dirty="0"/>
              <a:t>120)/</a:t>
            </a:r>
          </a:p>
          <a:p>
            <a:pPr>
              <a:defRPr/>
            </a:pPr>
            <a:r>
              <a:rPr lang="en-US" sz="1200" dirty="0"/>
              <a:t>0.1 </a:t>
            </a:r>
            <a:r>
              <a:rPr lang="en-US" sz="1200" dirty="0">
                <a:sym typeface="Symbol"/>
              </a:rPr>
              <a:t></a:t>
            </a:r>
            <a:r>
              <a:rPr lang="en-US" sz="1200" dirty="0"/>
              <a:t> 1.36 </a:t>
            </a:r>
            <a:r>
              <a:rPr lang="en-US" sz="1200" dirty="0">
                <a:sym typeface="Symbol"/>
              </a:rPr>
              <a:t></a:t>
            </a:r>
            <a:r>
              <a:rPr lang="en-US" sz="1200" dirty="0"/>
              <a:t> (SaO</a:t>
            </a:r>
            <a:r>
              <a:rPr lang="en-US" sz="1200" baseline="-25000" dirty="0"/>
              <a:t>2</a:t>
            </a:r>
            <a:r>
              <a:rPr lang="en-US" sz="1200" dirty="0"/>
              <a:t>-SvO</a:t>
            </a:r>
            <a:r>
              <a:rPr lang="en-US" sz="1200" baseline="-25000" dirty="0"/>
              <a:t>2</a:t>
            </a:r>
            <a:r>
              <a:rPr lang="en-US" sz="1200" dirty="0"/>
              <a:t>) </a:t>
            </a:r>
            <a:r>
              <a:rPr lang="en-US" sz="1200" dirty="0">
                <a:sym typeface="Symbol"/>
              </a:rPr>
              <a:t></a:t>
            </a:r>
            <a:r>
              <a:rPr lang="en-US" sz="1200" dirty="0"/>
              <a:t> Hgb</a:t>
            </a:r>
            <a:r>
              <a:rPr lang="en-US" sz="1200" baseline="30000" dirty="0"/>
              <a:t>3</a:t>
            </a:r>
          </a:p>
          <a:p>
            <a:pPr>
              <a:defRPr/>
            </a:pPr>
            <a:endParaRPr lang="en-US" sz="1200" b="1" dirty="0"/>
          </a:p>
          <a:p>
            <a:pPr>
              <a:defRPr/>
            </a:pPr>
            <a:r>
              <a:rPr lang="en-US" sz="1200" b="1" dirty="0"/>
              <a:t>CI</a:t>
            </a:r>
            <a:r>
              <a:rPr lang="en-US" sz="1200" dirty="0"/>
              <a:t> (2.5-4.5L/min/m²) = CO/BSA</a:t>
            </a:r>
            <a:r>
              <a:rPr lang="en-US" sz="1200" baseline="30000" dirty="0"/>
              <a:t>3</a:t>
            </a:r>
          </a:p>
          <a:p>
            <a:pPr>
              <a:defRPr/>
            </a:pPr>
            <a:endParaRPr lang="en-US" sz="1200" b="1" u="sng" dirty="0"/>
          </a:p>
          <a:p>
            <a:pPr>
              <a:defRPr/>
            </a:pPr>
            <a:r>
              <a:rPr lang="en-US" sz="1200" dirty="0"/>
              <a:t>L Heart pumps against the </a:t>
            </a:r>
            <a:r>
              <a:rPr lang="en-US" sz="1200" b="1" dirty="0"/>
              <a:t>SVR</a:t>
            </a:r>
            <a:r>
              <a:rPr lang="en-US" sz="1200" dirty="0"/>
              <a:t> (SVR 800-1200dynes*sec/cm-5) = 80* (MAP-CVP)/CO</a:t>
            </a:r>
            <a:r>
              <a:rPr lang="en-US" sz="1200" baseline="30000" dirty="0"/>
              <a:t>3</a:t>
            </a:r>
          </a:p>
          <a:p>
            <a:pPr>
              <a:defRPr/>
            </a:pPr>
            <a:endParaRPr lang="en-US" sz="1200" dirty="0"/>
          </a:p>
          <a:p>
            <a:pPr>
              <a:defRPr/>
            </a:pPr>
            <a:r>
              <a:rPr lang="en-US" sz="1200" b="1" dirty="0"/>
              <a:t>CPO </a:t>
            </a:r>
            <a:r>
              <a:rPr lang="en-US" sz="1200" dirty="0"/>
              <a:t>(&gt;0.6 Watts) = CO*MAP*0.0022</a:t>
            </a:r>
            <a:r>
              <a:rPr lang="en-US" sz="1200" baseline="30000" dirty="0"/>
              <a:t>5,6</a:t>
            </a:r>
          </a:p>
          <a:p>
            <a:pPr>
              <a:defRPr/>
            </a:pPr>
            <a:endParaRPr lang="en-US" sz="1200" dirty="0"/>
          </a:p>
        </p:txBody>
      </p:sp>
      <p:sp>
        <p:nvSpPr>
          <p:cNvPr id="8" name="Flowchart: Connector 7">
            <a:extLst>
              <a:ext uri="{FF2B5EF4-FFF2-40B4-BE49-F238E27FC236}">
                <a16:creationId xmlns:a16="http://schemas.microsoft.com/office/drawing/2014/main" id="{F11A599C-EC0E-4907-F0F6-A760DDF3D89B}"/>
              </a:ext>
            </a:extLst>
          </p:cNvPr>
          <p:cNvSpPr/>
          <p:nvPr/>
        </p:nvSpPr>
        <p:spPr>
          <a:xfrm>
            <a:off x="4257675" y="3371850"/>
            <a:ext cx="114300" cy="157163"/>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1</a:t>
            </a:r>
            <a:endParaRPr lang="en-US" dirty="0"/>
          </a:p>
        </p:txBody>
      </p:sp>
      <p:sp>
        <p:nvSpPr>
          <p:cNvPr id="9" name="Flowchart: Connector 8">
            <a:extLst>
              <a:ext uri="{FF2B5EF4-FFF2-40B4-BE49-F238E27FC236}">
                <a16:creationId xmlns:a16="http://schemas.microsoft.com/office/drawing/2014/main" id="{FDD23A87-4D1E-66FA-51C0-EACC3C6B1190}"/>
              </a:ext>
            </a:extLst>
          </p:cNvPr>
          <p:cNvSpPr/>
          <p:nvPr/>
        </p:nvSpPr>
        <p:spPr>
          <a:xfrm>
            <a:off x="4470400" y="3736975"/>
            <a:ext cx="112713" cy="157163"/>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2</a:t>
            </a:r>
          </a:p>
        </p:txBody>
      </p:sp>
      <p:sp>
        <p:nvSpPr>
          <p:cNvPr id="10" name="Flowchart: Connector 9">
            <a:extLst>
              <a:ext uri="{FF2B5EF4-FFF2-40B4-BE49-F238E27FC236}">
                <a16:creationId xmlns:a16="http://schemas.microsoft.com/office/drawing/2014/main" id="{5EBE958A-4618-9765-0BC3-B1898F5C3A3D}"/>
              </a:ext>
            </a:extLst>
          </p:cNvPr>
          <p:cNvSpPr/>
          <p:nvPr/>
        </p:nvSpPr>
        <p:spPr>
          <a:xfrm>
            <a:off x="4500563" y="3135313"/>
            <a:ext cx="112712" cy="15875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3</a:t>
            </a:r>
          </a:p>
        </p:txBody>
      </p:sp>
      <p:sp>
        <p:nvSpPr>
          <p:cNvPr id="11" name="Flowchart: Connector 10">
            <a:extLst>
              <a:ext uri="{FF2B5EF4-FFF2-40B4-BE49-F238E27FC236}">
                <a16:creationId xmlns:a16="http://schemas.microsoft.com/office/drawing/2014/main" id="{6B7AB922-0422-AA76-BC40-C0D6EF90CE49}"/>
              </a:ext>
            </a:extLst>
          </p:cNvPr>
          <p:cNvSpPr/>
          <p:nvPr/>
        </p:nvSpPr>
        <p:spPr>
          <a:xfrm>
            <a:off x="4948238" y="2703513"/>
            <a:ext cx="114300" cy="15875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4</a:t>
            </a:r>
          </a:p>
        </p:txBody>
      </p:sp>
      <p:sp>
        <p:nvSpPr>
          <p:cNvPr id="12" name="Flowchart: Connector 11">
            <a:extLst>
              <a:ext uri="{FF2B5EF4-FFF2-40B4-BE49-F238E27FC236}">
                <a16:creationId xmlns:a16="http://schemas.microsoft.com/office/drawing/2014/main" id="{DA5B7196-A3F4-F890-258F-3B4263184BDC}"/>
              </a:ext>
            </a:extLst>
          </p:cNvPr>
          <p:cNvSpPr/>
          <p:nvPr/>
        </p:nvSpPr>
        <p:spPr>
          <a:xfrm>
            <a:off x="4613275" y="3217863"/>
            <a:ext cx="112713" cy="15875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5</a:t>
            </a:r>
          </a:p>
        </p:txBody>
      </p:sp>
      <p:sp>
        <p:nvSpPr>
          <p:cNvPr id="14" name="Flowchart: Connector 13">
            <a:extLst>
              <a:ext uri="{FF2B5EF4-FFF2-40B4-BE49-F238E27FC236}">
                <a16:creationId xmlns:a16="http://schemas.microsoft.com/office/drawing/2014/main" id="{B72DA9AC-8D42-7B05-CEA9-E7A04670D267}"/>
              </a:ext>
            </a:extLst>
          </p:cNvPr>
          <p:cNvSpPr/>
          <p:nvPr/>
        </p:nvSpPr>
        <p:spPr>
          <a:xfrm>
            <a:off x="4656138" y="3552825"/>
            <a:ext cx="112712" cy="15875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6</a:t>
            </a:r>
          </a:p>
        </p:txBody>
      </p:sp>
      <p:sp>
        <p:nvSpPr>
          <p:cNvPr id="15" name="Flowchart: Connector 14">
            <a:extLst>
              <a:ext uri="{FF2B5EF4-FFF2-40B4-BE49-F238E27FC236}">
                <a16:creationId xmlns:a16="http://schemas.microsoft.com/office/drawing/2014/main" id="{1C05D526-C632-E954-8203-C05C6105DCCD}"/>
              </a:ext>
            </a:extLst>
          </p:cNvPr>
          <p:cNvSpPr/>
          <p:nvPr/>
        </p:nvSpPr>
        <p:spPr>
          <a:xfrm>
            <a:off x="4976813" y="3394075"/>
            <a:ext cx="112712" cy="15875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8</a:t>
            </a:r>
          </a:p>
        </p:txBody>
      </p:sp>
      <p:sp>
        <p:nvSpPr>
          <p:cNvPr id="16" name="Flowchart: Connector 15">
            <a:extLst>
              <a:ext uri="{FF2B5EF4-FFF2-40B4-BE49-F238E27FC236}">
                <a16:creationId xmlns:a16="http://schemas.microsoft.com/office/drawing/2014/main" id="{F51D7985-3D2E-7FB3-D180-6A4CF865A3C2}"/>
              </a:ext>
            </a:extLst>
          </p:cNvPr>
          <p:cNvSpPr/>
          <p:nvPr/>
        </p:nvSpPr>
        <p:spPr>
          <a:xfrm>
            <a:off x="4506913" y="2936875"/>
            <a:ext cx="112712" cy="15875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7</a:t>
            </a:r>
          </a:p>
        </p:txBody>
      </p:sp>
      <p:sp>
        <p:nvSpPr>
          <p:cNvPr id="16398" name="Rectangle 9">
            <a:extLst>
              <a:ext uri="{FF2B5EF4-FFF2-40B4-BE49-F238E27FC236}">
                <a16:creationId xmlns:a16="http://schemas.microsoft.com/office/drawing/2014/main" id="{705287F3-7CF5-739F-0E5B-1CDD31760B44}"/>
              </a:ext>
            </a:extLst>
          </p:cNvPr>
          <p:cNvSpPr>
            <a:spLocks noChangeArrowheads="1"/>
          </p:cNvSpPr>
          <p:nvPr/>
        </p:nvSpPr>
        <p:spPr bwMode="auto">
          <a:xfrm>
            <a:off x="0" y="5580063"/>
            <a:ext cx="2855913"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marL="228600" indent="-2286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 typeface="Calibri" panose="020F0502020204030204" pitchFamily="34" charset="0"/>
              <a:buAutoNum type="arabicPeriod"/>
            </a:pPr>
            <a:r>
              <a:rPr lang="en-US" altLang="en-US" sz="700" i="1"/>
              <a:t>Marso SP, Griffin BP, Topol EJ. Manual of Cardiovascular Medicine. Philadelphia: Lippincott Williams &amp; Wilkins, 2000.</a:t>
            </a:r>
          </a:p>
          <a:p>
            <a:pPr>
              <a:buFont typeface="Calibri" panose="020F0502020204030204" pitchFamily="34" charset="0"/>
              <a:buAutoNum type="arabicPeriod"/>
            </a:pPr>
            <a:r>
              <a:rPr lang="en-US" altLang="en-US" sz="700" i="1"/>
              <a:t>Kern MJ. The Cardiac Catheterization Handbook, 4th ed. St. Louis: Mosby Inc; 2003.</a:t>
            </a:r>
          </a:p>
          <a:p>
            <a:pPr>
              <a:buFont typeface="Calibri" panose="020F0502020204030204" pitchFamily="34" charset="0"/>
              <a:buAutoNum type="arabicPeriod"/>
            </a:pPr>
            <a:r>
              <a:rPr lang="en-US" altLang="en-US" sz="700" i="1"/>
              <a:t>Carey CF, Lee, HH, Woeltje KF. The Washington Manual of Medical Therapeutics, 29</a:t>
            </a:r>
            <a:r>
              <a:rPr lang="en-US" altLang="en-US" sz="700" i="1" baseline="30000"/>
              <a:t>th</a:t>
            </a:r>
            <a:r>
              <a:rPr lang="en-US" altLang="en-US" sz="700" i="1"/>
              <a:t> ed. Philadelphia: Lippincott-Raven Publishers, 1998.</a:t>
            </a:r>
          </a:p>
          <a:p>
            <a:pPr>
              <a:buFont typeface="Calibri" panose="020F0502020204030204" pitchFamily="34" charset="0"/>
              <a:buAutoNum type="arabicPeriod"/>
            </a:pPr>
            <a:r>
              <a:rPr lang="en-US" altLang="en-US" sz="700" i="1"/>
              <a:t>Marino PL. The ICU Book, 2nd ed. Baltimore: Williams &amp; Wilkins, 1998.</a:t>
            </a:r>
          </a:p>
          <a:p>
            <a:pPr>
              <a:buFont typeface="Calibri" panose="020F0502020204030204" pitchFamily="34" charset="0"/>
              <a:buAutoNum type="arabicPeriod"/>
            </a:pPr>
            <a:r>
              <a:rPr lang="en-US" altLang="en-US" sz="700" i="1"/>
              <a:t>Naidu S, et al. Circulation. 2011;123(5):533-543.</a:t>
            </a:r>
          </a:p>
          <a:p>
            <a:pPr>
              <a:buFont typeface="Calibri" panose="020F0502020204030204" pitchFamily="34" charset="0"/>
              <a:buAutoNum type="arabicPeriod"/>
            </a:pPr>
            <a:r>
              <a:rPr lang="en-US" altLang="en-US" sz="700" i="1"/>
              <a:t>Fincke J, et al. J Am Coll Cardiol. 2004;44:340-348.</a:t>
            </a:r>
          </a:p>
        </p:txBody>
      </p:sp>
      <p:sp>
        <p:nvSpPr>
          <p:cNvPr id="16399" name="Rectangle 16">
            <a:extLst>
              <a:ext uri="{FF2B5EF4-FFF2-40B4-BE49-F238E27FC236}">
                <a16:creationId xmlns:a16="http://schemas.microsoft.com/office/drawing/2014/main" id="{8F3FAF85-2CFD-62C3-E6C3-28AC9BAD2D8B}"/>
              </a:ext>
            </a:extLst>
          </p:cNvPr>
          <p:cNvSpPr>
            <a:spLocks noChangeArrowheads="1"/>
          </p:cNvSpPr>
          <p:nvPr/>
        </p:nvSpPr>
        <p:spPr bwMode="auto">
          <a:xfrm>
            <a:off x="4500563" y="6211888"/>
            <a:ext cx="4572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a:p>
            <a:r>
              <a:rPr lang="it-IT" altLang="en-US"/>
              <a:t> </a:t>
            </a:r>
            <a:r>
              <a:rPr lang="it-IT" altLang="en-US" sz="1400" b="1" i="1"/>
              <a:t>Salvatore F Mannino, DO, MA, FACC, FSCAI</a:t>
            </a:r>
            <a:endParaRPr lang="en-US" altLang="en-US" sz="1400"/>
          </a:p>
        </p:txBody>
      </p:sp>
      <p:sp>
        <p:nvSpPr>
          <p:cNvPr id="16400" name="Slide Number Placeholder 16">
            <a:extLst>
              <a:ext uri="{FF2B5EF4-FFF2-40B4-BE49-F238E27FC236}">
                <a16:creationId xmlns:a16="http://schemas.microsoft.com/office/drawing/2014/main" id="{4B10035B-0113-030A-8E4C-2A41A8ACD62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AEE3619-B8BF-4FBA-9677-77CC85979281}" type="slidenum">
              <a:rPr lang="en-US" altLang="en-US">
                <a:solidFill>
                  <a:srgbClr val="898989"/>
                </a:solidFill>
                <a:latin typeface="Calibri" panose="020F0502020204030204" pitchFamily="34" charset="0"/>
              </a:rPr>
              <a:pPr/>
              <a:t>14</a:t>
            </a:fld>
            <a:endParaRPr lang="en-US" altLang="en-US">
              <a:solidFill>
                <a:srgbClr val="898989"/>
              </a:solidFill>
              <a:latin typeface="Calibri" panose="020F0502020204030204" pitchFamily="34" charset="0"/>
            </a:endParaRP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Content Placeholder 3">
            <a:extLst>
              <a:ext uri="{FF2B5EF4-FFF2-40B4-BE49-F238E27FC236}">
                <a16:creationId xmlns:a16="http://schemas.microsoft.com/office/drawing/2014/main" id="{AB512ADB-823E-6F47-B09D-1256070510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457200"/>
            <a:ext cx="3478213" cy="569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a:extLst>
              <a:ext uri="{FF2B5EF4-FFF2-40B4-BE49-F238E27FC236}">
                <a16:creationId xmlns:a16="http://schemas.microsoft.com/office/drawing/2014/main" id="{0046D2D6-3CDF-1D58-5E9D-79A505C74658}"/>
              </a:ext>
            </a:extLst>
          </p:cNvPr>
          <p:cNvSpPr>
            <a:spLocks noGrp="1"/>
          </p:cNvSpPr>
          <p:nvPr>
            <p:ph type="title"/>
          </p:nvPr>
        </p:nvSpPr>
        <p:spPr>
          <a:xfrm>
            <a:off x="227013" y="107950"/>
            <a:ext cx="4778375" cy="681038"/>
          </a:xfrm>
        </p:spPr>
        <p:txBody>
          <a:bodyPr>
            <a:normAutofit fontScale="90000"/>
          </a:bodyPr>
          <a:lstStyle/>
          <a:p>
            <a:pPr>
              <a:defRPr/>
            </a:pPr>
            <a:r>
              <a:rPr lang="en-US" dirty="0"/>
              <a:t>Cardiogenic Shock Criteria</a:t>
            </a:r>
          </a:p>
        </p:txBody>
      </p:sp>
      <p:sp>
        <p:nvSpPr>
          <p:cNvPr id="6" name="Content Placeholder 5">
            <a:extLst>
              <a:ext uri="{FF2B5EF4-FFF2-40B4-BE49-F238E27FC236}">
                <a16:creationId xmlns:a16="http://schemas.microsoft.com/office/drawing/2014/main" id="{19B3A904-C38C-2672-26C3-145A56F0665B}"/>
              </a:ext>
            </a:extLst>
          </p:cNvPr>
          <p:cNvSpPr>
            <a:spLocks noGrp="1"/>
          </p:cNvSpPr>
          <p:nvPr>
            <p:ph sz="half" idx="1"/>
          </p:nvPr>
        </p:nvSpPr>
        <p:spPr>
          <a:xfrm>
            <a:off x="0" y="1219200"/>
            <a:ext cx="5486400" cy="5638800"/>
          </a:xfrm>
        </p:spPr>
        <p:txBody>
          <a:bodyPr>
            <a:normAutofit lnSpcReduction="10000"/>
          </a:bodyPr>
          <a:lstStyle/>
          <a:p>
            <a:pPr>
              <a:defRPr/>
            </a:pPr>
            <a:r>
              <a:rPr lang="en-US" sz="2000" dirty="0"/>
              <a:t>SBP &lt; 90 mmHg for &gt; 30 minutes</a:t>
            </a:r>
          </a:p>
          <a:p>
            <a:pPr lvl="1">
              <a:buFont typeface="Arial" panose="020B0604020202020204" pitchFamily="34" charset="0"/>
              <a:buNone/>
              <a:defRPr/>
            </a:pPr>
            <a:r>
              <a:rPr lang="en-US" sz="2000" dirty="0"/>
              <a:t>(or </a:t>
            </a:r>
            <a:r>
              <a:rPr lang="en-US" sz="2000" dirty="0" err="1"/>
              <a:t>inotropes</a:t>
            </a:r>
            <a:r>
              <a:rPr lang="en-US" sz="2000" dirty="0"/>
              <a:t>/</a:t>
            </a:r>
            <a:r>
              <a:rPr lang="en-US" sz="2000" dirty="0" err="1"/>
              <a:t>pressors</a:t>
            </a:r>
            <a:r>
              <a:rPr lang="en-US" sz="2000" dirty="0"/>
              <a:t> to maintain SBP </a:t>
            </a:r>
            <a:r>
              <a:rPr lang="en-US" sz="2000" u="sng" dirty="0"/>
              <a:t>&gt;</a:t>
            </a:r>
            <a:r>
              <a:rPr lang="en-US" sz="2000" dirty="0"/>
              <a:t>90)</a:t>
            </a:r>
          </a:p>
          <a:p>
            <a:pPr lvl="1">
              <a:buFont typeface="Arial" panose="020B0604020202020204" pitchFamily="34" charset="0"/>
              <a:buNone/>
              <a:defRPr/>
            </a:pPr>
            <a:endParaRPr lang="en-US" sz="2000" dirty="0"/>
          </a:p>
          <a:p>
            <a:pPr>
              <a:defRPr/>
            </a:pPr>
            <a:r>
              <a:rPr lang="en-US" sz="2000" dirty="0"/>
              <a:t>Evidence of end-organ </a:t>
            </a:r>
            <a:r>
              <a:rPr lang="en-US" sz="2000" dirty="0" err="1"/>
              <a:t>hypoperfusion</a:t>
            </a:r>
            <a:endParaRPr lang="en-US" sz="2000" dirty="0"/>
          </a:p>
          <a:p>
            <a:pPr>
              <a:buFont typeface="Arial" panose="020B0604020202020204" pitchFamily="34" charset="0"/>
              <a:buNone/>
              <a:defRPr/>
            </a:pPr>
            <a:endParaRPr lang="en-US" sz="2000" dirty="0"/>
          </a:p>
          <a:p>
            <a:pPr>
              <a:defRPr/>
            </a:pPr>
            <a:r>
              <a:rPr lang="en-US" sz="2000" dirty="0"/>
              <a:t>Lactate &gt; 2 </a:t>
            </a:r>
            <a:r>
              <a:rPr lang="en-US" sz="2000" dirty="0" err="1"/>
              <a:t>mmol</a:t>
            </a:r>
            <a:r>
              <a:rPr lang="en-US" sz="2000" dirty="0"/>
              <a:t>/L</a:t>
            </a:r>
          </a:p>
          <a:p>
            <a:pPr>
              <a:defRPr/>
            </a:pPr>
            <a:endParaRPr lang="en-US" sz="2000" dirty="0"/>
          </a:p>
          <a:p>
            <a:pPr>
              <a:defRPr/>
            </a:pPr>
            <a:r>
              <a:rPr lang="en-US" sz="2000" dirty="0"/>
              <a:t>Fick CI &lt; 1.8 L/min/m</a:t>
            </a:r>
            <a:r>
              <a:rPr lang="en-US" sz="2000" baseline="30000" dirty="0"/>
              <a:t>2  </a:t>
            </a:r>
            <a:r>
              <a:rPr lang="en-US" sz="2000" dirty="0"/>
              <a:t>w/o inotropes/vasopressors or &lt;2.2 with </a:t>
            </a:r>
            <a:r>
              <a:rPr lang="en-US" sz="2000" dirty="0" err="1"/>
              <a:t>inotropes</a:t>
            </a:r>
            <a:r>
              <a:rPr lang="en-US" sz="2000" dirty="0"/>
              <a:t>/</a:t>
            </a:r>
            <a:r>
              <a:rPr lang="en-US" sz="2000" dirty="0" err="1"/>
              <a:t>vasopressors</a:t>
            </a:r>
            <a:endParaRPr lang="en-US" sz="2000" dirty="0"/>
          </a:p>
          <a:p>
            <a:pPr>
              <a:buFont typeface="Arial" panose="020B0604020202020204" pitchFamily="34" charset="0"/>
              <a:buNone/>
              <a:defRPr/>
            </a:pPr>
            <a:endParaRPr lang="en-US" sz="2000" dirty="0"/>
          </a:p>
          <a:p>
            <a:pPr>
              <a:defRPr/>
            </a:pPr>
            <a:r>
              <a:rPr lang="en-US" sz="2000" dirty="0"/>
              <a:t>PCWP &gt; 15 mmHg (18); RVEDP &gt; 10-15 mmHg</a:t>
            </a:r>
          </a:p>
          <a:p>
            <a:pPr>
              <a:buFont typeface="Arial" panose="020B0604020202020204" pitchFamily="34" charset="0"/>
              <a:buNone/>
              <a:defRPr/>
            </a:pPr>
            <a:endParaRPr lang="en-US" sz="2000" dirty="0"/>
          </a:p>
          <a:p>
            <a:pPr>
              <a:defRPr/>
            </a:pPr>
            <a:r>
              <a:rPr lang="en-US" sz="2000" dirty="0"/>
              <a:t>Cardiac Power Output (CPO) &lt; 0.6 W</a:t>
            </a:r>
          </a:p>
          <a:p>
            <a:pPr>
              <a:buFont typeface="Arial" panose="020B0604020202020204" pitchFamily="34" charset="0"/>
              <a:buNone/>
              <a:defRPr/>
            </a:pPr>
            <a:endParaRPr lang="en-US" sz="2000" dirty="0"/>
          </a:p>
          <a:p>
            <a:pPr>
              <a:defRPr/>
            </a:pPr>
            <a:r>
              <a:rPr lang="en-US" sz="2000" dirty="0"/>
              <a:t>Pulmonary Arterial Pulsatility Index (PAPi) &lt; 1.0</a:t>
            </a:r>
          </a:p>
        </p:txBody>
      </p:sp>
      <p:sp>
        <p:nvSpPr>
          <p:cNvPr id="17413" name="Slide Number Placeholder 6">
            <a:extLst>
              <a:ext uri="{FF2B5EF4-FFF2-40B4-BE49-F238E27FC236}">
                <a16:creationId xmlns:a16="http://schemas.microsoft.com/office/drawing/2014/main" id="{40611288-892F-CBC4-F34C-C9B17DBD07D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CC8CE4E-D076-46F6-B5B8-32C462A4C952}" type="slidenum">
              <a:rPr lang="en-US" altLang="en-US">
                <a:solidFill>
                  <a:srgbClr val="898989"/>
                </a:solidFill>
                <a:latin typeface="Calibri" panose="020F0502020204030204" pitchFamily="34" charset="0"/>
              </a:rPr>
              <a:pPr/>
              <a:t>15</a:t>
            </a:fld>
            <a:endParaRPr lang="en-US" altLang="en-US">
              <a:solidFill>
                <a:srgbClr val="898989"/>
              </a:solidFill>
              <a:latin typeface="Calibri" panose="020F050202020403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6B720C71-C747-F9B8-EBAF-6741FD7E64BC}"/>
              </a:ext>
            </a:extLst>
          </p:cNvPr>
          <p:cNvSpPr>
            <a:spLocks noGrp="1" noChangeArrowheads="1"/>
          </p:cNvSpPr>
          <p:nvPr>
            <p:ph type="title"/>
          </p:nvPr>
        </p:nvSpPr>
        <p:spPr>
          <a:xfrm>
            <a:off x="457200" y="152400"/>
            <a:ext cx="8229600" cy="1143000"/>
          </a:xfrm>
        </p:spPr>
        <p:txBody>
          <a:bodyPr/>
          <a:lstStyle/>
          <a:p>
            <a:r>
              <a:rPr lang="en-US" altLang="en-US" sz="4000"/>
              <a:t>Cardiogenic Shock : Complications</a:t>
            </a:r>
          </a:p>
        </p:txBody>
      </p:sp>
      <p:sp>
        <p:nvSpPr>
          <p:cNvPr id="18435" name="Rectangle 3">
            <a:extLst>
              <a:ext uri="{FF2B5EF4-FFF2-40B4-BE49-F238E27FC236}">
                <a16:creationId xmlns:a16="http://schemas.microsoft.com/office/drawing/2014/main" id="{A1B81951-FBA6-38F3-6206-0AE0A28B5167}"/>
              </a:ext>
            </a:extLst>
          </p:cNvPr>
          <p:cNvSpPr>
            <a:spLocks noGrp="1" noChangeArrowheads="1"/>
          </p:cNvSpPr>
          <p:nvPr>
            <p:ph type="body" sz="half" idx="1"/>
          </p:nvPr>
        </p:nvSpPr>
        <p:spPr>
          <a:xfrm>
            <a:off x="0" y="1600200"/>
            <a:ext cx="6019800" cy="5257800"/>
          </a:xfrm>
        </p:spPr>
        <p:txBody>
          <a:bodyPr/>
          <a:lstStyle/>
          <a:p>
            <a:r>
              <a:rPr lang="en-US" altLang="en-US"/>
              <a:t>Anterior/Septal MI</a:t>
            </a:r>
          </a:p>
          <a:p>
            <a:pPr lvl="2"/>
            <a:r>
              <a:rPr lang="en-US" altLang="en-US"/>
              <a:t>Ventricular Septal Defect</a:t>
            </a:r>
          </a:p>
          <a:p>
            <a:pPr lvl="2"/>
            <a:r>
              <a:rPr lang="en-US" altLang="en-US"/>
              <a:t>Mitral Regurgitation</a:t>
            </a:r>
          </a:p>
          <a:p>
            <a:pPr lvl="2"/>
            <a:r>
              <a:rPr lang="en-US" altLang="en-US"/>
              <a:t>Complete Heart Block</a:t>
            </a:r>
          </a:p>
          <a:p>
            <a:r>
              <a:rPr lang="en-US" altLang="en-US"/>
              <a:t>Inferior MI</a:t>
            </a:r>
          </a:p>
          <a:p>
            <a:pPr lvl="2"/>
            <a:r>
              <a:rPr lang="en-US" altLang="en-US"/>
              <a:t>Right Ventricular Involvement</a:t>
            </a:r>
          </a:p>
          <a:p>
            <a:pPr lvl="2"/>
            <a:r>
              <a:rPr lang="en-US" altLang="en-US"/>
              <a:t>Ventricular Septal Defect</a:t>
            </a:r>
          </a:p>
          <a:p>
            <a:pPr lvl="2"/>
            <a:r>
              <a:rPr lang="en-US" altLang="en-US"/>
              <a:t>Mitral Regurgitation</a:t>
            </a:r>
          </a:p>
          <a:p>
            <a:pPr lvl="2"/>
            <a:r>
              <a:rPr lang="en-US" altLang="en-US"/>
              <a:t>2nd Degree Type 1 Heart Block</a:t>
            </a:r>
          </a:p>
          <a:p>
            <a:r>
              <a:rPr lang="en-US" altLang="en-US"/>
              <a:t>Arrhythmias</a:t>
            </a:r>
          </a:p>
          <a:p>
            <a:pPr lvl="1"/>
            <a:r>
              <a:rPr lang="en-US" altLang="en-US"/>
              <a:t>Cardiac Arrest</a:t>
            </a:r>
            <a:endParaRPr lang="en-US" altLang="en-US" sz="2800"/>
          </a:p>
          <a:p>
            <a:r>
              <a:rPr lang="en-US" altLang="en-US" sz="3200"/>
              <a:t>Ventricular Aneurysm/Rupture</a:t>
            </a:r>
          </a:p>
        </p:txBody>
      </p:sp>
      <p:sp>
        <p:nvSpPr>
          <p:cNvPr id="18436" name="Rectangle 4">
            <a:extLst>
              <a:ext uri="{FF2B5EF4-FFF2-40B4-BE49-F238E27FC236}">
                <a16:creationId xmlns:a16="http://schemas.microsoft.com/office/drawing/2014/main" id="{D6B3D588-0E0F-607E-FE15-42FD421BD0DF}"/>
              </a:ext>
            </a:extLst>
          </p:cNvPr>
          <p:cNvSpPr>
            <a:spLocks noGrp="1" noChangeArrowheads="1"/>
          </p:cNvSpPr>
          <p:nvPr>
            <p:ph type="body" sz="half" idx="2"/>
          </p:nvPr>
        </p:nvSpPr>
        <p:spPr/>
        <p:txBody>
          <a:bodyPr/>
          <a:lstStyle/>
          <a:p>
            <a:endParaRPr lang="en-US" altLang="en-US"/>
          </a:p>
        </p:txBody>
      </p:sp>
      <p:pic>
        <p:nvPicPr>
          <p:cNvPr id="18437" name="Picture 4" descr="Coronary microcirculation">
            <a:extLst>
              <a:ext uri="{FF2B5EF4-FFF2-40B4-BE49-F238E27FC236}">
                <a16:creationId xmlns:a16="http://schemas.microsoft.com/office/drawing/2014/main" id="{7D807F06-9A32-87C4-77CD-328E899D6B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1371600"/>
            <a:ext cx="3533775"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Slide Number Placeholder 5">
            <a:extLst>
              <a:ext uri="{FF2B5EF4-FFF2-40B4-BE49-F238E27FC236}">
                <a16:creationId xmlns:a16="http://schemas.microsoft.com/office/drawing/2014/main" id="{13298ECB-80FF-7C8A-10D9-7EEE09D523B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2CE14FD-A104-4015-ABC7-01E4B5F5ADF8}" type="slidenum">
              <a:rPr lang="en-US" altLang="en-US">
                <a:solidFill>
                  <a:srgbClr val="898989"/>
                </a:solidFill>
                <a:latin typeface="Calibri" panose="020F0502020204030204" pitchFamily="34" charset="0"/>
              </a:rPr>
              <a:pPr/>
              <a:t>16</a:t>
            </a:fld>
            <a:endParaRPr lang="en-US" altLang="en-US">
              <a:solidFill>
                <a:srgbClr val="898989"/>
              </a:solidFill>
              <a:latin typeface="Calibri" panose="020F0502020204030204" pitchFamily="34" charset="0"/>
            </a:endParaRPr>
          </a:p>
        </p:txBody>
      </p:sp>
    </p:spTree>
    <p:custDataLst>
      <p:tags r:id="rId1"/>
    </p:custData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F4B613C3-0E6C-F6FF-CDD9-CA064DFB74DA}"/>
              </a:ext>
            </a:extLst>
          </p:cNvPr>
          <p:cNvSpPr>
            <a:spLocks noGrp="1"/>
          </p:cNvSpPr>
          <p:nvPr>
            <p:ph type="title"/>
          </p:nvPr>
        </p:nvSpPr>
        <p:spPr/>
        <p:txBody>
          <a:bodyPr/>
          <a:lstStyle/>
          <a:p>
            <a:r>
              <a:rPr lang="en-US" altLang="en-US"/>
              <a:t>Mitral Valve Structure</a:t>
            </a:r>
          </a:p>
        </p:txBody>
      </p:sp>
      <p:pic>
        <p:nvPicPr>
          <p:cNvPr id="19459" name="Picture 2">
            <a:extLst>
              <a:ext uri="{FF2B5EF4-FFF2-40B4-BE49-F238E27FC236}">
                <a16:creationId xmlns:a16="http://schemas.microsoft.com/office/drawing/2014/main" id="{ED9BCAFD-FDE1-EBE4-100C-A3090798F9BF}"/>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57200" y="2454275"/>
            <a:ext cx="4038600" cy="2817813"/>
          </a:xfrm>
          <a:noFill/>
        </p:spPr>
      </p:pic>
      <p:pic>
        <p:nvPicPr>
          <p:cNvPr id="19460" name="Picture 2">
            <a:extLst>
              <a:ext uri="{FF2B5EF4-FFF2-40B4-BE49-F238E27FC236}">
                <a16:creationId xmlns:a16="http://schemas.microsoft.com/office/drawing/2014/main" id="{67BB83E2-6EF9-22A8-9D0C-8D516C6163A3}"/>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48200" y="2433638"/>
            <a:ext cx="4038600" cy="2859087"/>
          </a:xfrm>
          <a:noFill/>
        </p:spPr>
      </p:pic>
      <p:sp>
        <p:nvSpPr>
          <p:cNvPr id="19461" name="Slide Number Placeholder 4">
            <a:extLst>
              <a:ext uri="{FF2B5EF4-FFF2-40B4-BE49-F238E27FC236}">
                <a16:creationId xmlns:a16="http://schemas.microsoft.com/office/drawing/2014/main" id="{C954C1D6-3EBB-FCDD-A9F2-F6AC4714479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3B6F4FA-8A9C-439C-814C-0E20858AD885}" type="slidenum">
              <a:rPr lang="en-US" altLang="en-US">
                <a:solidFill>
                  <a:srgbClr val="898989"/>
                </a:solidFill>
                <a:latin typeface="Calibri" panose="020F0502020204030204" pitchFamily="34" charset="0"/>
              </a:rPr>
              <a:pPr/>
              <a:t>17</a:t>
            </a:fld>
            <a:endParaRPr lang="en-US" altLang="en-US">
              <a:solidFill>
                <a:srgbClr val="898989"/>
              </a:solidFill>
              <a:latin typeface="Calibri" panose="020F050202020403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4E845CEF-8EB1-06AB-71BA-9CDE3F7FC666}"/>
              </a:ext>
            </a:extLst>
          </p:cNvPr>
          <p:cNvSpPr>
            <a:spLocks noGrp="1"/>
          </p:cNvSpPr>
          <p:nvPr>
            <p:ph type="title"/>
          </p:nvPr>
        </p:nvSpPr>
        <p:spPr/>
        <p:txBody>
          <a:bodyPr/>
          <a:lstStyle/>
          <a:p>
            <a:r>
              <a:rPr lang="en-US" altLang="en-US"/>
              <a:t>Acute Mitral Regurgitation</a:t>
            </a:r>
            <a:br>
              <a:rPr lang="en-US" altLang="en-US">
                <a:solidFill>
                  <a:schemeClr val="tx2"/>
                </a:solidFill>
              </a:rPr>
            </a:br>
            <a:endParaRPr lang="en-US" altLang="en-US">
              <a:solidFill>
                <a:schemeClr val="tx2"/>
              </a:solidFill>
            </a:endParaRPr>
          </a:p>
        </p:txBody>
      </p:sp>
      <p:sp>
        <p:nvSpPr>
          <p:cNvPr id="20483" name="Content Placeholder 2">
            <a:extLst>
              <a:ext uri="{FF2B5EF4-FFF2-40B4-BE49-F238E27FC236}">
                <a16:creationId xmlns:a16="http://schemas.microsoft.com/office/drawing/2014/main" id="{9BD131CB-55FA-73EE-3561-C1BD9FAC016E}"/>
              </a:ext>
            </a:extLst>
          </p:cNvPr>
          <p:cNvSpPr>
            <a:spLocks noGrp="1"/>
          </p:cNvSpPr>
          <p:nvPr>
            <p:ph idx="1"/>
          </p:nvPr>
        </p:nvSpPr>
        <p:spPr>
          <a:xfrm>
            <a:off x="0" y="1524000"/>
            <a:ext cx="4648200" cy="4876800"/>
          </a:xfrm>
        </p:spPr>
        <p:txBody>
          <a:bodyPr/>
          <a:lstStyle/>
          <a:p>
            <a:r>
              <a:rPr lang="en-US" altLang="en-US"/>
              <a:t>1-2% of AMI’s</a:t>
            </a:r>
          </a:p>
          <a:p>
            <a:pPr lvl="1"/>
            <a:r>
              <a:rPr lang="en-US" altLang="en-US" sz="2700"/>
              <a:t>50% small MI’s</a:t>
            </a:r>
          </a:p>
          <a:p>
            <a:pPr lvl="1"/>
            <a:r>
              <a:rPr lang="en-US" altLang="en-US" sz="2700"/>
              <a:t>20% first 24 hours,          average is 3-7 days</a:t>
            </a:r>
          </a:p>
          <a:p>
            <a:pPr lvl="1"/>
            <a:r>
              <a:rPr lang="en-US" altLang="en-US" sz="2700"/>
              <a:t>More common in inferior/inferoposterior than anterior MI’s</a:t>
            </a:r>
          </a:p>
          <a:p>
            <a:pPr lvl="1"/>
            <a:r>
              <a:rPr lang="en-US" altLang="en-US" sz="2700"/>
              <a:t>Inc. PCWP (V waves), PA</a:t>
            </a:r>
          </a:p>
          <a:p>
            <a:pPr lvl="1">
              <a:buFont typeface="Arial" panose="020B0604020202020204" pitchFamily="34" charset="0"/>
              <a:buNone/>
            </a:pPr>
            <a:r>
              <a:rPr lang="en-US" altLang="en-US" sz="2700"/>
              <a:t>    Dec. AO, CO, </a:t>
            </a:r>
          </a:p>
          <a:p>
            <a:pPr lvl="1">
              <a:buFont typeface="Arial" panose="020B0604020202020204" pitchFamily="34" charset="0"/>
              <a:buNone/>
            </a:pPr>
            <a:r>
              <a:rPr lang="en-US" altLang="en-US" sz="2700"/>
              <a:t>    murmur,          </a:t>
            </a:r>
          </a:p>
        </p:txBody>
      </p:sp>
      <p:pic>
        <p:nvPicPr>
          <p:cNvPr id="20484" name="Picture 9" descr="Post-MI pap m rupt (long-axis)">
            <a:extLst>
              <a:ext uri="{FF2B5EF4-FFF2-40B4-BE49-F238E27FC236}">
                <a16:creationId xmlns:a16="http://schemas.microsoft.com/office/drawing/2014/main" id="{EBB8E38B-A726-1C4B-9917-61A1962CF6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1676400"/>
            <a:ext cx="4730750" cy="360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Rectangle 6">
            <a:extLst>
              <a:ext uri="{FF2B5EF4-FFF2-40B4-BE49-F238E27FC236}">
                <a16:creationId xmlns:a16="http://schemas.microsoft.com/office/drawing/2014/main" id="{BB19A7A8-642A-BD71-1DF6-7260979B7E76}"/>
              </a:ext>
            </a:extLst>
          </p:cNvPr>
          <p:cNvSpPr>
            <a:spLocks noChangeArrowheads="1"/>
          </p:cNvSpPr>
          <p:nvPr/>
        </p:nvSpPr>
        <p:spPr bwMode="auto">
          <a:xfrm>
            <a:off x="304800" y="6491288"/>
            <a:ext cx="5149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a:t>Michael Ragosta, MD, www.cardioVillage.com</a:t>
            </a:r>
            <a:endParaRPr lang="en-US" altLang="en-US">
              <a:hlinkClick r:id="rId3"/>
            </a:endParaRPr>
          </a:p>
        </p:txBody>
      </p:sp>
      <p:cxnSp>
        <p:nvCxnSpPr>
          <p:cNvPr id="7" name="Straight Arrow Connector 6">
            <a:extLst>
              <a:ext uri="{FF2B5EF4-FFF2-40B4-BE49-F238E27FC236}">
                <a16:creationId xmlns:a16="http://schemas.microsoft.com/office/drawing/2014/main" id="{23C468DA-632D-C860-0C71-E7350DA98AEC}"/>
              </a:ext>
            </a:extLst>
          </p:cNvPr>
          <p:cNvCxnSpPr/>
          <p:nvPr/>
        </p:nvCxnSpPr>
        <p:spPr>
          <a:xfrm flipH="1">
            <a:off x="5943600" y="3581400"/>
            <a:ext cx="152400" cy="38100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48D79671-B98F-825B-2322-20CC1BB3F121}"/>
              </a:ext>
            </a:extLst>
          </p:cNvPr>
          <p:cNvCxnSpPr/>
          <p:nvPr/>
        </p:nvCxnSpPr>
        <p:spPr>
          <a:xfrm>
            <a:off x="6096000" y="3581400"/>
            <a:ext cx="838200" cy="38100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0488" name="Slide Number Placeholder 7">
            <a:extLst>
              <a:ext uri="{FF2B5EF4-FFF2-40B4-BE49-F238E27FC236}">
                <a16:creationId xmlns:a16="http://schemas.microsoft.com/office/drawing/2014/main" id="{C1F98CE9-507D-3342-9D6B-E562B4B944E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C47BF9E-1FF4-4FF2-882A-1959C306CD74}" type="slidenum">
              <a:rPr lang="en-US" altLang="en-US">
                <a:solidFill>
                  <a:srgbClr val="898989"/>
                </a:solidFill>
                <a:latin typeface="Calibri" panose="020F0502020204030204" pitchFamily="34" charset="0"/>
              </a:rPr>
              <a:pPr/>
              <a:t>18</a:t>
            </a:fld>
            <a:endParaRPr lang="en-US" altLang="en-US">
              <a:solidFill>
                <a:srgbClr val="898989"/>
              </a:solidFill>
              <a:latin typeface="Calibri" panose="020F0502020204030204" pitchFamily="34" charset="0"/>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8315191E-2333-EA2C-3448-576AD9F514C9}"/>
              </a:ext>
            </a:extLst>
          </p:cNvPr>
          <p:cNvSpPr>
            <a:spLocks noGrp="1"/>
          </p:cNvSpPr>
          <p:nvPr>
            <p:ph type="title"/>
          </p:nvPr>
        </p:nvSpPr>
        <p:spPr>
          <a:xfrm>
            <a:off x="533400" y="0"/>
            <a:ext cx="8229600" cy="1143000"/>
          </a:xfrm>
        </p:spPr>
        <p:txBody>
          <a:bodyPr/>
          <a:lstStyle/>
          <a:p>
            <a:r>
              <a:rPr lang="en-US" altLang="en-US"/>
              <a:t>Ventricular Septal Rupture</a:t>
            </a:r>
          </a:p>
        </p:txBody>
      </p:sp>
      <p:sp>
        <p:nvSpPr>
          <p:cNvPr id="21507" name="Content Placeholder 2">
            <a:extLst>
              <a:ext uri="{FF2B5EF4-FFF2-40B4-BE49-F238E27FC236}">
                <a16:creationId xmlns:a16="http://schemas.microsoft.com/office/drawing/2014/main" id="{F9266699-A5CD-0BC0-F727-A1BC3343B2CE}"/>
              </a:ext>
            </a:extLst>
          </p:cNvPr>
          <p:cNvSpPr>
            <a:spLocks noGrp="1"/>
          </p:cNvSpPr>
          <p:nvPr>
            <p:ph idx="1"/>
          </p:nvPr>
        </p:nvSpPr>
        <p:spPr>
          <a:xfrm>
            <a:off x="0" y="1066800"/>
            <a:ext cx="6172200" cy="5486400"/>
          </a:xfrm>
        </p:spPr>
        <p:txBody>
          <a:bodyPr/>
          <a:lstStyle/>
          <a:p>
            <a:r>
              <a:rPr lang="en-US" altLang="en-US"/>
              <a:t>1%-3% of infarctions</a:t>
            </a:r>
          </a:p>
          <a:p>
            <a:r>
              <a:rPr lang="en-US" altLang="en-US"/>
              <a:t>Likelihood about equal anterior and inferior MI’s</a:t>
            </a:r>
          </a:p>
          <a:p>
            <a:pPr lvl="1"/>
            <a:r>
              <a:rPr lang="en-US" altLang="en-US"/>
              <a:t>Both LAD and PDA feed septal wall </a:t>
            </a:r>
          </a:p>
          <a:p>
            <a:r>
              <a:rPr lang="en-US" altLang="en-US"/>
              <a:t>Typically, first infarction w/o collaterals</a:t>
            </a:r>
          </a:p>
          <a:p>
            <a:r>
              <a:rPr lang="en-US" altLang="en-US"/>
              <a:t>Peak occurrence 3-5 days, but can be in first 24 hours</a:t>
            </a:r>
          </a:p>
          <a:p>
            <a:r>
              <a:rPr lang="en-US" altLang="en-US"/>
              <a:t>Inc. RV and PA SO2, murmur</a:t>
            </a:r>
          </a:p>
          <a:p>
            <a:endParaRPr lang="en-US" altLang="en-US"/>
          </a:p>
        </p:txBody>
      </p:sp>
      <p:pic>
        <p:nvPicPr>
          <p:cNvPr id="21508" name="Picture 7" descr="Post-MI VS rupt (short-axis) 1">
            <a:extLst>
              <a:ext uri="{FF2B5EF4-FFF2-40B4-BE49-F238E27FC236}">
                <a16:creationId xmlns:a16="http://schemas.microsoft.com/office/drawing/2014/main" id="{D54A1FA3-C898-FB31-7E66-79A84176D8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1905000"/>
            <a:ext cx="2589213" cy="235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Rectangle 6">
            <a:extLst>
              <a:ext uri="{FF2B5EF4-FFF2-40B4-BE49-F238E27FC236}">
                <a16:creationId xmlns:a16="http://schemas.microsoft.com/office/drawing/2014/main" id="{62A93D8A-130B-8602-4317-F0ADE0273786}"/>
              </a:ext>
            </a:extLst>
          </p:cNvPr>
          <p:cNvSpPr>
            <a:spLocks noChangeArrowheads="1"/>
          </p:cNvSpPr>
          <p:nvPr/>
        </p:nvSpPr>
        <p:spPr bwMode="auto">
          <a:xfrm>
            <a:off x="295275" y="5905500"/>
            <a:ext cx="5149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a:t>Michael Ragosta, MD, www.cardioVillage.com</a:t>
            </a:r>
            <a:endParaRPr lang="en-US" altLang="en-US">
              <a:hlinkClick r:id="rId3"/>
            </a:endParaRPr>
          </a:p>
        </p:txBody>
      </p:sp>
      <p:sp>
        <p:nvSpPr>
          <p:cNvPr id="21510" name="Slide Number Placeholder 5">
            <a:extLst>
              <a:ext uri="{FF2B5EF4-FFF2-40B4-BE49-F238E27FC236}">
                <a16:creationId xmlns:a16="http://schemas.microsoft.com/office/drawing/2014/main" id="{1859532A-8B4E-34AE-0804-0A325210E02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2EF93F0-BE2E-45FE-955B-04574E86E641}" type="slidenum">
              <a:rPr lang="en-US" altLang="en-US">
                <a:solidFill>
                  <a:srgbClr val="898989"/>
                </a:solidFill>
                <a:latin typeface="Calibri" panose="020F0502020204030204" pitchFamily="34" charset="0"/>
              </a:rPr>
              <a:pPr/>
              <a:t>19</a:t>
            </a:fld>
            <a:endParaRPr lang="en-US" altLang="en-US">
              <a:solidFill>
                <a:srgbClr val="898989"/>
              </a:solidFill>
              <a:latin typeface="Calibri" panose="020F0502020204030204" pitchFamily="34" charset="0"/>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a:extLst>
              <a:ext uri="{FF2B5EF4-FFF2-40B4-BE49-F238E27FC236}">
                <a16:creationId xmlns:a16="http://schemas.microsoft.com/office/drawing/2014/main" id="{B09B259D-6E0F-F45B-AAB5-488A7530C762}"/>
              </a:ext>
            </a:extLst>
          </p:cNvPr>
          <p:cNvSpPr txBox="1">
            <a:spLocks noChangeArrowheads="1"/>
          </p:cNvSpPr>
          <p:nvPr/>
        </p:nvSpPr>
        <p:spPr bwMode="auto">
          <a:xfrm>
            <a:off x="1066800" y="1944688"/>
            <a:ext cx="594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2400">
              <a:ea typeface="MS PGothic" panose="020B0600070205080204" pitchFamily="34" charset="-128"/>
              <a:cs typeface="ヒラギノ角ゴ Pro W3"/>
            </a:endParaRPr>
          </a:p>
        </p:txBody>
      </p:sp>
      <p:sp>
        <p:nvSpPr>
          <p:cNvPr id="5123" name="Rectangle 3">
            <a:extLst>
              <a:ext uri="{FF2B5EF4-FFF2-40B4-BE49-F238E27FC236}">
                <a16:creationId xmlns:a16="http://schemas.microsoft.com/office/drawing/2014/main" id="{7877992D-C64D-DE59-8872-4369E5ABC208}"/>
              </a:ext>
            </a:extLst>
          </p:cNvPr>
          <p:cNvSpPr>
            <a:spLocks noGrp="1"/>
          </p:cNvSpPr>
          <p:nvPr>
            <p:ph type="title"/>
          </p:nvPr>
        </p:nvSpPr>
        <p:spPr>
          <a:xfrm>
            <a:off x="2209800" y="274638"/>
            <a:ext cx="6477000" cy="1143000"/>
          </a:xfrm>
        </p:spPr>
        <p:txBody>
          <a:bodyPr/>
          <a:lstStyle/>
          <a:p>
            <a:pPr eaLnBrk="1" hangingPunct="1"/>
            <a:r>
              <a:rPr lang="en-US" altLang="en-US" sz="2800">
                <a:solidFill>
                  <a:srgbClr val="009999"/>
                </a:solidFill>
              </a:rPr>
              <a:t>Disclosure Statement of Financial Interest</a:t>
            </a:r>
          </a:p>
        </p:txBody>
      </p:sp>
      <p:sp>
        <p:nvSpPr>
          <p:cNvPr id="5124" name="Rectangle 4">
            <a:extLst>
              <a:ext uri="{FF2B5EF4-FFF2-40B4-BE49-F238E27FC236}">
                <a16:creationId xmlns:a16="http://schemas.microsoft.com/office/drawing/2014/main" id="{66EB7F10-D8A3-8D59-AC12-53BD7083519D}"/>
              </a:ext>
            </a:extLst>
          </p:cNvPr>
          <p:cNvSpPr>
            <a:spLocks noGrp="1"/>
          </p:cNvSpPr>
          <p:nvPr>
            <p:ph type="body" idx="1"/>
          </p:nvPr>
        </p:nvSpPr>
        <p:spPr>
          <a:xfrm>
            <a:off x="457200" y="2362200"/>
            <a:ext cx="8229600" cy="4181475"/>
          </a:xfrm>
        </p:spPr>
        <p:txBody>
          <a:bodyPr/>
          <a:lstStyle/>
          <a:p>
            <a:pPr marL="0" indent="0" eaLnBrk="1" hangingPunct="1">
              <a:buFontTx/>
              <a:buNone/>
            </a:pPr>
            <a:r>
              <a:rPr lang="en-US" altLang="en-US">
                <a:solidFill>
                  <a:srgbClr val="ED219A"/>
                </a:solidFill>
              </a:rPr>
              <a:t>I, Jeff Davis, DO NOT have a financial interest/arrangement or affiliation with one or more organizations that could be perceived as a real or apparent conflict of interest in the context of the subject of this presentation.</a:t>
            </a:r>
          </a:p>
          <a:p>
            <a:pPr marL="0" indent="0" eaLnBrk="1" hangingPunct="1"/>
            <a:endParaRPr lang="en-US" altLang="en-US"/>
          </a:p>
        </p:txBody>
      </p:sp>
      <p:pic>
        <p:nvPicPr>
          <p:cNvPr id="5125" name="Picture 4">
            <a:extLst>
              <a:ext uri="{FF2B5EF4-FFF2-40B4-BE49-F238E27FC236}">
                <a16:creationId xmlns:a16="http://schemas.microsoft.com/office/drawing/2014/main" id="{1ACAD01F-642E-FBF5-6914-5269792F21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28600"/>
            <a:ext cx="1371600" cy="152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Slide Number Placeholder 5">
            <a:extLst>
              <a:ext uri="{FF2B5EF4-FFF2-40B4-BE49-F238E27FC236}">
                <a16:creationId xmlns:a16="http://schemas.microsoft.com/office/drawing/2014/main" id="{60DC7401-32FD-A0DB-0E27-4BD9A7FBBD5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CC5AD56-34C3-4DED-9E3B-11B01D4B56A9}" type="slidenum">
              <a:rPr lang="en-US" altLang="en-US">
                <a:solidFill>
                  <a:srgbClr val="898989"/>
                </a:solidFill>
                <a:latin typeface="Calibri" panose="020F0502020204030204" pitchFamily="34" charset="0"/>
              </a:rPr>
              <a:pPr/>
              <a:t>2</a:t>
            </a:fld>
            <a:endParaRPr lang="en-US" altLang="en-US">
              <a:solidFill>
                <a:srgbClr val="898989"/>
              </a:solidFill>
              <a:latin typeface="Calibri" panose="020F0502020204030204" pitchFamily="34" charset="0"/>
            </a:endParaRP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FAABC284-DAE0-DA1D-8507-5BE5145361D6}"/>
              </a:ext>
            </a:extLst>
          </p:cNvPr>
          <p:cNvSpPr>
            <a:spLocks noGrp="1"/>
          </p:cNvSpPr>
          <p:nvPr>
            <p:ph type="title"/>
          </p:nvPr>
        </p:nvSpPr>
        <p:spPr/>
        <p:txBody>
          <a:bodyPr/>
          <a:lstStyle/>
          <a:p>
            <a:r>
              <a:rPr lang="en-US" altLang="en-US"/>
              <a:t>Free Wall Rupture</a:t>
            </a:r>
          </a:p>
        </p:txBody>
      </p:sp>
      <p:sp>
        <p:nvSpPr>
          <p:cNvPr id="22531" name="Content Placeholder 2">
            <a:extLst>
              <a:ext uri="{FF2B5EF4-FFF2-40B4-BE49-F238E27FC236}">
                <a16:creationId xmlns:a16="http://schemas.microsoft.com/office/drawing/2014/main" id="{18D2C0CD-B99A-2B9F-DF3E-BC16DC9A4CE2}"/>
              </a:ext>
            </a:extLst>
          </p:cNvPr>
          <p:cNvSpPr>
            <a:spLocks noGrp="1"/>
          </p:cNvSpPr>
          <p:nvPr>
            <p:ph idx="1"/>
          </p:nvPr>
        </p:nvSpPr>
        <p:spPr>
          <a:xfrm>
            <a:off x="457200" y="1219200"/>
            <a:ext cx="8686800" cy="5410200"/>
          </a:xfrm>
        </p:spPr>
        <p:txBody>
          <a:bodyPr/>
          <a:lstStyle/>
          <a:p>
            <a:r>
              <a:rPr lang="en-US" altLang="en-US"/>
              <a:t>Risk factors:</a:t>
            </a:r>
          </a:p>
          <a:p>
            <a:pPr lvl="1"/>
            <a:r>
              <a:rPr lang="en-US" altLang="en-US"/>
              <a:t>Advanced age</a:t>
            </a:r>
          </a:p>
          <a:p>
            <a:pPr lvl="1"/>
            <a:r>
              <a:rPr lang="en-US" altLang="en-US"/>
              <a:t>Females</a:t>
            </a:r>
          </a:p>
          <a:p>
            <a:pPr lvl="1"/>
            <a:r>
              <a:rPr lang="en-US" altLang="en-US"/>
              <a:t>Hypertension</a:t>
            </a:r>
          </a:p>
          <a:p>
            <a:pPr lvl="1"/>
            <a:r>
              <a:rPr lang="en-US" altLang="en-US"/>
              <a:t>First MI</a:t>
            </a:r>
          </a:p>
          <a:p>
            <a:pPr lvl="1"/>
            <a:r>
              <a:rPr lang="en-US" altLang="en-US"/>
              <a:t>Corticosteroids</a:t>
            </a:r>
          </a:p>
          <a:p>
            <a:r>
              <a:rPr lang="en-US" altLang="en-US"/>
              <a:t>1-2% of MI’s</a:t>
            </a:r>
          </a:p>
          <a:p>
            <a:r>
              <a:rPr lang="en-US" altLang="en-US"/>
              <a:t>30% in first 24 hours, most by 7 days</a:t>
            </a:r>
          </a:p>
          <a:p>
            <a:pPr>
              <a:buFont typeface="Arial" panose="020B0604020202020204" pitchFamily="34" charset="0"/>
              <a:buNone/>
            </a:pPr>
            <a:r>
              <a:rPr lang="en-US" altLang="en-US"/>
              <a:t>Tamponade (Dec. AO, Inc. CVP, Dec. heart sounds)</a:t>
            </a:r>
          </a:p>
          <a:p>
            <a:endParaRPr lang="en-US" altLang="en-US"/>
          </a:p>
        </p:txBody>
      </p:sp>
      <p:pic>
        <p:nvPicPr>
          <p:cNvPr id="22532" name="Picture 8" descr="Post-MI LV FW rupt (short-axis) 1">
            <a:extLst>
              <a:ext uri="{FF2B5EF4-FFF2-40B4-BE49-F238E27FC236}">
                <a16:creationId xmlns:a16="http://schemas.microsoft.com/office/drawing/2014/main" id="{C3A91CBF-F408-D17B-8D79-FF8235A198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801813"/>
            <a:ext cx="3733800" cy="288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Rectangle 6">
            <a:extLst>
              <a:ext uri="{FF2B5EF4-FFF2-40B4-BE49-F238E27FC236}">
                <a16:creationId xmlns:a16="http://schemas.microsoft.com/office/drawing/2014/main" id="{FF853CA8-54AC-2BC5-C843-E572152BA8FE}"/>
              </a:ext>
            </a:extLst>
          </p:cNvPr>
          <p:cNvSpPr>
            <a:spLocks noChangeArrowheads="1"/>
          </p:cNvSpPr>
          <p:nvPr/>
        </p:nvSpPr>
        <p:spPr bwMode="auto">
          <a:xfrm>
            <a:off x="0" y="6491288"/>
            <a:ext cx="5149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a:t>Michael Ragosta, MD, www.cardioVillage.com</a:t>
            </a:r>
            <a:endParaRPr lang="en-US" altLang="en-US">
              <a:hlinkClick r:id="rId3"/>
            </a:endParaRPr>
          </a:p>
        </p:txBody>
      </p:sp>
      <p:sp>
        <p:nvSpPr>
          <p:cNvPr id="22534" name="Slide Number Placeholder 5">
            <a:extLst>
              <a:ext uri="{FF2B5EF4-FFF2-40B4-BE49-F238E27FC236}">
                <a16:creationId xmlns:a16="http://schemas.microsoft.com/office/drawing/2014/main" id="{99AF8FC9-4452-6FD8-9239-440B059D941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5B0AA2B-EAA0-4849-9D3B-4614EDB46953}" type="slidenum">
              <a:rPr lang="en-US" altLang="en-US">
                <a:solidFill>
                  <a:srgbClr val="898989"/>
                </a:solidFill>
                <a:latin typeface="Calibri" panose="020F0502020204030204" pitchFamily="34" charset="0"/>
              </a:rPr>
              <a:pPr/>
              <a:t>20</a:t>
            </a:fld>
            <a:endParaRPr lang="en-US" altLang="en-US">
              <a:solidFill>
                <a:srgbClr val="898989"/>
              </a:solidFill>
              <a:latin typeface="Calibri" panose="020F0502020204030204" pitchFamily="34" charset="0"/>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5B3F6762-2A24-3520-A54B-3637158ADD07}"/>
              </a:ext>
            </a:extLst>
          </p:cNvPr>
          <p:cNvSpPr>
            <a:spLocks noGrp="1"/>
          </p:cNvSpPr>
          <p:nvPr>
            <p:ph type="title"/>
          </p:nvPr>
        </p:nvSpPr>
        <p:spPr/>
        <p:txBody>
          <a:bodyPr/>
          <a:lstStyle/>
          <a:p>
            <a:r>
              <a:rPr lang="en-US" altLang="en-US"/>
              <a:t>Right Ventricular Infarction</a:t>
            </a:r>
          </a:p>
        </p:txBody>
      </p:sp>
      <p:sp>
        <p:nvSpPr>
          <p:cNvPr id="23555" name="Content Placeholder 2">
            <a:extLst>
              <a:ext uri="{FF2B5EF4-FFF2-40B4-BE49-F238E27FC236}">
                <a16:creationId xmlns:a16="http://schemas.microsoft.com/office/drawing/2014/main" id="{27B036F2-3FB0-F522-55BD-1DA7B9E5F2E1}"/>
              </a:ext>
            </a:extLst>
          </p:cNvPr>
          <p:cNvSpPr>
            <a:spLocks noGrp="1"/>
          </p:cNvSpPr>
          <p:nvPr>
            <p:ph idx="1"/>
          </p:nvPr>
        </p:nvSpPr>
        <p:spPr>
          <a:xfrm>
            <a:off x="685800" y="1524000"/>
            <a:ext cx="7772400" cy="4114800"/>
          </a:xfrm>
        </p:spPr>
        <p:txBody>
          <a:bodyPr/>
          <a:lstStyle/>
          <a:p>
            <a:r>
              <a:rPr lang="en-US" altLang="en-US"/>
              <a:t>Associated with 40-50% of inferior infarcts</a:t>
            </a:r>
          </a:p>
          <a:p>
            <a:r>
              <a:rPr lang="en-US" altLang="en-US"/>
              <a:t>Approximately ½ of patients with RCA occlusion have a RV infarction</a:t>
            </a:r>
          </a:p>
          <a:p>
            <a:r>
              <a:rPr lang="en-US" altLang="en-US"/>
              <a:t>Higher mortality for inferior MI’s with RV involvement</a:t>
            </a:r>
          </a:p>
          <a:p>
            <a:r>
              <a:rPr lang="en-US" altLang="en-US"/>
              <a:t>Clinical features vary</a:t>
            </a:r>
          </a:p>
          <a:p>
            <a:pPr lvl="1"/>
            <a:r>
              <a:rPr lang="en-US" altLang="en-US"/>
              <a:t>Asymptomatic to hypotension and shock</a:t>
            </a:r>
          </a:p>
          <a:p>
            <a:pPr lvl="1">
              <a:buFont typeface="Wingdings 2" panose="05020102010507070707" pitchFamily="18" charset="2"/>
              <a:buNone/>
            </a:pPr>
            <a:r>
              <a:rPr lang="en-US" altLang="en-US"/>
              <a:t>					</a:t>
            </a:r>
          </a:p>
        </p:txBody>
      </p:sp>
      <p:sp>
        <p:nvSpPr>
          <p:cNvPr id="23556" name="Rectangle 5">
            <a:extLst>
              <a:ext uri="{FF2B5EF4-FFF2-40B4-BE49-F238E27FC236}">
                <a16:creationId xmlns:a16="http://schemas.microsoft.com/office/drawing/2014/main" id="{DC5499D1-53D8-265E-8A33-87F66AEBC05F}"/>
              </a:ext>
            </a:extLst>
          </p:cNvPr>
          <p:cNvSpPr>
            <a:spLocks noChangeArrowheads="1"/>
          </p:cNvSpPr>
          <p:nvPr/>
        </p:nvSpPr>
        <p:spPr bwMode="auto">
          <a:xfrm>
            <a:off x="0" y="5926138"/>
            <a:ext cx="5149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a:t>Michael Ragosta, MD, www.cardioVillage.com</a:t>
            </a:r>
            <a:endParaRPr lang="en-US" altLang="en-US">
              <a:hlinkClick r:id="rId2"/>
            </a:endParaRPr>
          </a:p>
        </p:txBody>
      </p:sp>
      <p:sp>
        <p:nvSpPr>
          <p:cNvPr id="23557" name="Slide Number Placeholder 4">
            <a:extLst>
              <a:ext uri="{FF2B5EF4-FFF2-40B4-BE49-F238E27FC236}">
                <a16:creationId xmlns:a16="http://schemas.microsoft.com/office/drawing/2014/main" id="{5836ACBB-F35B-447D-EE3C-A88843BA3B8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47C8DAC-42FD-4585-9727-7D50C6ACF613}" type="slidenum">
              <a:rPr lang="en-US" altLang="en-US">
                <a:solidFill>
                  <a:srgbClr val="898989"/>
                </a:solidFill>
                <a:latin typeface="Calibri" panose="020F0502020204030204" pitchFamily="34" charset="0"/>
              </a:rPr>
              <a:pPr/>
              <a:t>21</a:t>
            </a:fld>
            <a:endParaRPr lang="en-US" altLang="en-US">
              <a:solidFill>
                <a:srgbClr val="898989"/>
              </a:solidFill>
              <a:latin typeface="Calibri" panose="020F0502020204030204" pitchFamily="34" charset="0"/>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E835BA47-41B5-7F8B-2852-786341FC5BAA}"/>
              </a:ext>
            </a:extLst>
          </p:cNvPr>
          <p:cNvSpPr>
            <a:spLocks noGrp="1"/>
          </p:cNvSpPr>
          <p:nvPr>
            <p:ph type="title"/>
          </p:nvPr>
        </p:nvSpPr>
        <p:spPr/>
        <p:txBody>
          <a:bodyPr/>
          <a:lstStyle/>
          <a:p>
            <a:r>
              <a:rPr lang="en-US" altLang="en-US"/>
              <a:t>COPD and Pulmonary HTN Can lead to Tricuspid Regurgitation </a:t>
            </a:r>
          </a:p>
        </p:txBody>
      </p:sp>
      <p:pic>
        <p:nvPicPr>
          <p:cNvPr id="24579" name="Picture 2" descr="Tricuspid Valve Regurgitation">
            <a:extLst>
              <a:ext uri="{FF2B5EF4-FFF2-40B4-BE49-F238E27FC236}">
                <a16:creationId xmlns:a16="http://schemas.microsoft.com/office/drawing/2014/main" id="{074FC9BA-F2A2-68DB-D88C-11993D92855A}"/>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800600" y="1676400"/>
            <a:ext cx="3822700" cy="2835275"/>
          </a:xfrm>
        </p:spPr>
      </p:pic>
      <p:pic>
        <p:nvPicPr>
          <p:cNvPr id="24580" name="Picture 6">
            <a:extLst>
              <a:ext uri="{FF2B5EF4-FFF2-40B4-BE49-F238E27FC236}">
                <a16:creationId xmlns:a16="http://schemas.microsoft.com/office/drawing/2014/main" id="{DE154DC0-E11B-8360-3EAA-1462399F214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4800600"/>
            <a:ext cx="5700713" cy="182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Content Placeholder 6">
            <a:extLst>
              <a:ext uri="{FF2B5EF4-FFF2-40B4-BE49-F238E27FC236}">
                <a16:creationId xmlns:a16="http://schemas.microsoft.com/office/drawing/2014/main" id="{C8407468-41B8-B58D-EC80-5A2729EFF4D0}"/>
              </a:ext>
            </a:extLst>
          </p:cNvPr>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l="1782" r="53465" b="31474"/>
          <a:stretch>
            <a:fillRect/>
          </a:stretch>
        </p:blipFill>
        <p:spPr>
          <a:xfrm>
            <a:off x="685800" y="1676400"/>
            <a:ext cx="3213100" cy="3343275"/>
          </a:xfrm>
          <a:noFill/>
        </p:spPr>
      </p:pic>
      <p:sp>
        <p:nvSpPr>
          <p:cNvPr id="24582" name="Slide Number Placeholder 5">
            <a:extLst>
              <a:ext uri="{FF2B5EF4-FFF2-40B4-BE49-F238E27FC236}">
                <a16:creationId xmlns:a16="http://schemas.microsoft.com/office/drawing/2014/main" id="{4C239220-1B02-661B-42B5-8191803FC0D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4A66B49-55EF-4FBF-8E24-E4284F3D0B19}" type="slidenum">
              <a:rPr lang="en-US" altLang="en-US">
                <a:solidFill>
                  <a:srgbClr val="898989"/>
                </a:solidFill>
                <a:latin typeface="Calibri" panose="020F0502020204030204" pitchFamily="34" charset="0"/>
              </a:rPr>
              <a:pPr/>
              <a:t>22</a:t>
            </a:fld>
            <a:endParaRPr lang="en-US" altLang="en-US">
              <a:solidFill>
                <a:srgbClr val="898989"/>
              </a:solidFill>
              <a:latin typeface="Calibri" panose="020F050202020403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1">
            <a:extLst>
              <a:ext uri="{FF2B5EF4-FFF2-40B4-BE49-F238E27FC236}">
                <a16:creationId xmlns:a16="http://schemas.microsoft.com/office/drawing/2014/main" id="{33D8177D-F856-4D68-B11E-7AE680CF8784}"/>
              </a:ext>
            </a:extLst>
          </p:cNvPr>
          <p:cNvSpPr>
            <a:spLocks noGrp="1"/>
          </p:cNvSpPr>
          <p:nvPr>
            <p:ph type="title"/>
          </p:nvPr>
        </p:nvSpPr>
        <p:spPr/>
        <p:txBody>
          <a:bodyPr/>
          <a:lstStyle/>
          <a:p>
            <a:r>
              <a:rPr lang="en-US" altLang="en-US"/>
              <a:t>Cardiac Power Output (CPO)</a:t>
            </a:r>
            <a:br>
              <a:rPr lang="en-US" altLang="en-US"/>
            </a:br>
            <a:endParaRPr lang="en-US" altLang="en-US"/>
          </a:p>
        </p:txBody>
      </p:sp>
      <p:sp>
        <p:nvSpPr>
          <p:cNvPr id="25603" name="Content Placeholder 9">
            <a:extLst>
              <a:ext uri="{FF2B5EF4-FFF2-40B4-BE49-F238E27FC236}">
                <a16:creationId xmlns:a16="http://schemas.microsoft.com/office/drawing/2014/main" id="{44DF2599-03A4-B95B-B061-2DEEF1C88B66}"/>
              </a:ext>
            </a:extLst>
          </p:cNvPr>
          <p:cNvSpPr>
            <a:spLocks noGrp="1"/>
          </p:cNvSpPr>
          <p:nvPr>
            <p:ph sz="half" idx="2"/>
          </p:nvPr>
        </p:nvSpPr>
        <p:spPr>
          <a:xfrm>
            <a:off x="0" y="1371600"/>
            <a:ext cx="4800600" cy="5486400"/>
          </a:xfrm>
        </p:spPr>
        <p:txBody>
          <a:bodyPr/>
          <a:lstStyle/>
          <a:p>
            <a:r>
              <a:rPr lang="en-US" altLang="en-US"/>
              <a:t> Assesses left heart (flow &amp; SVR)</a:t>
            </a:r>
          </a:p>
          <a:p>
            <a:endParaRPr lang="en-US" altLang="en-US"/>
          </a:p>
          <a:p>
            <a:r>
              <a:rPr lang="en-US" altLang="en-US"/>
              <a:t>CPO = (MAP x CO)/451</a:t>
            </a:r>
          </a:p>
          <a:p>
            <a:endParaRPr lang="en-US" altLang="en-US"/>
          </a:p>
          <a:p>
            <a:r>
              <a:rPr lang="en-US" altLang="en-US"/>
              <a:t> CPO =  (93x5)/451</a:t>
            </a:r>
          </a:p>
          <a:p>
            <a:endParaRPr lang="en-US" altLang="en-US"/>
          </a:p>
          <a:p>
            <a:r>
              <a:rPr lang="en-US" altLang="en-US"/>
              <a:t> CPO =  465/451</a:t>
            </a:r>
          </a:p>
          <a:p>
            <a:endParaRPr lang="en-US" altLang="en-US"/>
          </a:p>
          <a:p>
            <a:r>
              <a:rPr lang="en-US" altLang="en-US"/>
              <a:t> CPO =  1.03 Watts</a:t>
            </a:r>
          </a:p>
          <a:p>
            <a:endParaRPr lang="en-US" altLang="en-US"/>
          </a:p>
          <a:p>
            <a:r>
              <a:rPr lang="en-US" altLang="en-US"/>
              <a:t>CPO &lt; 0.6 Watts indicate left side mechanical support may help</a:t>
            </a:r>
          </a:p>
        </p:txBody>
      </p:sp>
      <p:pic>
        <p:nvPicPr>
          <p:cNvPr id="25604" name="Content Placeholder 3">
            <a:extLst>
              <a:ext uri="{FF2B5EF4-FFF2-40B4-BE49-F238E27FC236}">
                <a16:creationId xmlns:a16="http://schemas.microsoft.com/office/drawing/2014/main" id="{669248D3-14C3-E03A-7D2E-39BB27481CE1}"/>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rcRect/>
          <a:stretch>
            <a:fillRect/>
          </a:stretch>
        </p:blipFill>
        <p:spPr>
          <a:xfrm>
            <a:off x="3810000" y="1752600"/>
            <a:ext cx="5108575" cy="4014788"/>
          </a:xfrm>
        </p:spPr>
      </p:pic>
      <p:sp>
        <p:nvSpPr>
          <p:cNvPr id="25605" name="Slide Number Placeholder 4">
            <a:extLst>
              <a:ext uri="{FF2B5EF4-FFF2-40B4-BE49-F238E27FC236}">
                <a16:creationId xmlns:a16="http://schemas.microsoft.com/office/drawing/2014/main" id="{723CAA98-797A-990C-6C2B-5182354050B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4E77279-BC1D-49E4-B88E-3D9BCC00EC1E}" type="slidenum">
              <a:rPr lang="en-US" altLang="en-US">
                <a:solidFill>
                  <a:srgbClr val="898989"/>
                </a:solidFill>
                <a:latin typeface="Calibri" panose="020F0502020204030204" pitchFamily="34" charset="0"/>
              </a:rPr>
              <a:pPr/>
              <a:t>23</a:t>
            </a:fld>
            <a:endParaRPr lang="en-US" altLang="en-US">
              <a:solidFill>
                <a:srgbClr val="898989"/>
              </a:solidFill>
              <a:latin typeface="Calibri" panose="020F050202020403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1">
            <a:extLst>
              <a:ext uri="{FF2B5EF4-FFF2-40B4-BE49-F238E27FC236}">
                <a16:creationId xmlns:a16="http://schemas.microsoft.com/office/drawing/2014/main" id="{706D1822-5ED8-69CD-48B0-B7EBFA9E49BA}"/>
              </a:ext>
            </a:extLst>
          </p:cNvPr>
          <p:cNvSpPr>
            <a:spLocks noGrp="1"/>
          </p:cNvSpPr>
          <p:nvPr>
            <p:ph type="title"/>
          </p:nvPr>
        </p:nvSpPr>
        <p:spPr>
          <a:xfrm>
            <a:off x="457200" y="609600"/>
            <a:ext cx="8229600" cy="1143000"/>
          </a:xfrm>
        </p:spPr>
        <p:txBody>
          <a:bodyPr/>
          <a:lstStyle/>
          <a:p>
            <a:r>
              <a:rPr lang="en-US" altLang="en-US"/>
              <a:t>Pulmonary Arterial Pulsatility Index (PAPi)</a:t>
            </a:r>
            <a:br>
              <a:rPr lang="en-US" altLang="en-US"/>
            </a:br>
            <a:endParaRPr lang="en-US" altLang="en-US"/>
          </a:p>
        </p:txBody>
      </p:sp>
      <p:sp>
        <p:nvSpPr>
          <p:cNvPr id="26627" name="Content Placeholder 9">
            <a:extLst>
              <a:ext uri="{FF2B5EF4-FFF2-40B4-BE49-F238E27FC236}">
                <a16:creationId xmlns:a16="http://schemas.microsoft.com/office/drawing/2014/main" id="{1CC8D3FE-BD93-3AE9-454F-6EB50F85B3BE}"/>
              </a:ext>
            </a:extLst>
          </p:cNvPr>
          <p:cNvSpPr>
            <a:spLocks noGrp="1"/>
          </p:cNvSpPr>
          <p:nvPr>
            <p:ph sz="half" idx="2"/>
          </p:nvPr>
        </p:nvSpPr>
        <p:spPr>
          <a:xfrm>
            <a:off x="0" y="1676400"/>
            <a:ext cx="4953000" cy="4876800"/>
          </a:xfrm>
        </p:spPr>
        <p:txBody>
          <a:bodyPr/>
          <a:lstStyle/>
          <a:p>
            <a:r>
              <a:rPr lang="en-US" altLang="en-US"/>
              <a:t>Marker of Right Heart Dysfunction</a:t>
            </a:r>
          </a:p>
          <a:p>
            <a:r>
              <a:rPr lang="en-US" altLang="en-US"/>
              <a:t>PAPi = (PAsys – PAdias)/RA</a:t>
            </a:r>
          </a:p>
          <a:p>
            <a:endParaRPr lang="en-US" altLang="en-US"/>
          </a:p>
          <a:p>
            <a:r>
              <a:rPr lang="en-US" altLang="en-US"/>
              <a:t>PAPi = (25-8)/4</a:t>
            </a:r>
          </a:p>
          <a:p>
            <a:endParaRPr lang="en-US" altLang="en-US"/>
          </a:p>
          <a:p>
            <a:r>
              <a:rPr lang="en-US" altLang="en-US"/>
              <a:t>PAPi = 17/4</a:t>
            </a:r>
          </a:p>
          <a:p>
            <a:endParaRPr lang="en-US" altLang="en-US"/>
          </a:p>
          <a:p>
            <a:r>
              <a:rPr lang="en-US" altLang="en-US"/>
              <a:t>PAPi = 4.25</a:t>
            </a:r>
          </a:p>
          <a:p>
            <a:endParaRPr lang="en-US" altLang="en-US"/>
          </a:p>
          <a:p>
            <a:r>
              <a:rPr lang="en-US" altLang="en-US"/>
              <a:t>PAPi &lt; 1.0 indicate right side mechanical support may help</a:t>
            </a:r>
          </a:p>
          <a:p>
            <a:endParaRPr lang="en-US" altLang="en-US"/>
          </a:p>
        </p:txBody>
      </p:sp>
      <p:pic>
        <p:nvPicPr>
          <p:cNvPr id="26628" name="Content Placeholder 7" descr="PAPi.jpg">
            <a:extLst>
              <a:ext uri="{FF2B5EF4-FFF2-40B4-BE49-F238E27FC236}">
                <a16:creationId xmlns:a16="http://schemas.microsoft.com/office/drawing/2014/main" id="{EA0F1208-97E4-616A-E9FC-8288D566B0B7}"/>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rcRect/>
          <a:stretch>
            <a:fillRect/>
          </a:stretch>
        </p:blipFill>
        <p:spPr>
          <a:xfrm>
            <a:off x="4738688" y="1981200"/>
            <a:ext cx="4405312" cy="3303588"/>
          </a:xfrm>
        </p:spPr>
      </p:pic>
      <p:sp>
        <p:nvSpPr>
          <p:cNvPr id="26629" name="Rectangle 6">
            <a:extLst>
              <a:ext uri="{FF2B5EF4-FFF2-40B4-BE49-F238E27FC236}">
                <a16:creationId xmlns:a16="http://schemas.microsoft.com/office/drawing/2014/main" id="{0B11C4D4-965F-726E-6AF9-D7DB6E1EF2BC}"/>
              </a:ext>
            </a:extLst>
          </p:cNvPr>
          <p:cNvSpPr>
            <a:spLocks noChangeArrowheads="1"/>
          </p:cNvSpPr>
          <p:nvPr/>
        </p:nvSpPr>
        <p:spPr bwMode="auto">
          <a:xfrm>
            <a:off x="0" y="64579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t>Kochav SM, Flores RJ, Truby LK, Topkara VK. Prognostic Impact of Pulmonary Artery Pulsatility Index (PAPi) in Patients With Advanced Heart Failure: Insights From the ESCAPE Trial. J Card Fail. 2018 Jul;24(7):453-459. doi: 10.1016/j.cardfail.2018.03.008. Epub 2018 Mar 27. PMID: 29597051.</a:t>
            </a:r>
          </a:p>
        </p:txBody>
      </p:sp>
      <p:sp>
        <p:nvSpPr>
          <p:cNvPr id="26630" name="Rectangle 8">
            <a:extLst>
              <a:ext uri="{FF2B5EF4-FFF2-40B4-BE49-F238E27FC236}">
                <a16:creationId xmlns:a16="http://schemas.microsoft.com/office/drawing/2014/main" id="{F902CB57-8CCC-F822-531F-D6DADD905A52}"/>
              </a:ext>
            </a:extLst>
          </p:cNvPr>
          <p:cNvSpPr>
            <a:spLocks noChangeArrowheads="1"/>
          </p:cNvSpPr>
          <p:nvPr/>
        </p:nvSpPr>
        <p:spPr bwMode="auto">
          <a:xfrm>
            <a:off x="4572000" y="5334000"/>
            <a:ext cx="457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t>Pulmonary Artery Catheterization and the Management of Cardiogenic Shock. Salvatore F Mannino, DO, MA, FACC, FSCAI.</a:t>
            </a:r>
          </a:p>
        </p:txBody>
      </p:sp>
      <p:sp>
        <p:nvSpPr>
          <p:cNvPr id="26631" name="Slide Number Placeholder 6">
            <a:extLst>
              <a:ext uri="{FF2B5EF4-FFF2-40B4-BE49-F238E27FC236}">
                <a16:creationId xmlns:a16="http://schemas.microsoft.com/office/drawing/2014/main" id="{103434ED-5B88-9B52-B07D-835B8E4994A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D7C47BC-1545-46F1-B79B-010504D6900F}" type="slidenum">
              <a:rPr lang="en-US" altLang="en-US">
                <a:solidFill>
                  <a:srgbClr val="898989"/>
                </a:solidFill>
                <a:latin typeface="Calibri" panose="020F0502020204030204" pitchFamily="34" charset="0"/>
              </a:rPr>
              <a:pPr/>
              <a:t>24</a:t>
            </a:fld>
            <a:endParaRPr lang="en-US" altLang="en-US">
              <a:solidFill>
                <a:srgbClr val="898989"/>
              </a:solidFill>
              <a:latin typeface="Calibri" panose="020F050202020403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BD197414-2F7D-D47B-81FC-0A80F4C4F96B}"/>
              </a:ext>
            </a:extLst>
          </p:cNvPr>
          <p:cNvSpPr>
            <a:spLocks noGrp="1"/>
          </p:cNvSpPr>
          <p:nvPr>
            <p:ph type="title"/>
          </p:nvPr>
        </p:nvSpPr>
        <p:spPr/>
        <p:txBody>
          <a:bodyPr/>
          <a:lstStyle/>
          <a:p>
            <a:r>
              <a:rPr lang="en-US" altLang="en-US"/>
              <a:t>Mechanical Support Options</a:t>
            </a:r>
          </a:p>
        </p:txBody>
      </p:sp>
      <p:pic>
        <p:nvPicPr>
          <p:cNvPr id="27651" name="Content Placeholder 9" descr="MCS.jpg">
            <a:extLst>
              <a:ext uri="{FF2B5EF4-FFF2-40B4-BE49-F238E27FC236}">
                <a16:creationId xmlns:a16="http://schemas.microsoft.com/office/drawing/2014/main" id="{96852C9E-DE7E-8F3D-BF00-B28D36747C3E}"/>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90488" y="2133600"/>
            <a:ext cx="8874125" cy="3144838"/>
          </a:xfrm>
        </p:spPr>
      </p:pic>
      <p:sp>
        <p:nvSpPr>
          <p:cNvPr id="27652" name="Slide Number Placeholder 3">
            <a:extLst>
              <a:ext uri="{FF2B5EF4-FFF2-40B4-BE49-F238E27FC236}">
                <a16:creationId xmlns:a16="http://schemas.microsoft.com/office/drawing/2014/main" id="{52B3A855-7F6A-B891-DF48-9F36BE5D85B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5D5A7C5-1767-4E8E-8216-36C300C4B61D}" type="slidenum">
              <a:rPr lang="en-US" altLang="en-US">
                <a:solidFill>
                  <a:srgbClr val="898989"/>
                </a:solidFill>
                <a:latin typeface="Calibri" panose="020F0502020204030204" pitchFamily="34" charset="0"/>
              </a:rPr>
              <a:pPr/>
              <a:t>25</a:t>
            </a:fld>
            <a:endParaRPr lang="en-US" altLang="en-US">
              <a:solidFill>
                <a:srgbClr val="898989"/>
              </a:solidFill>
              <a:latin typeface="Calibri" panose="020F050202020403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descr="5cc6957f-ddf3-4e5f-85f3-6a26bdd45475_source__v.png">
            <a:extLst>
              <a:ext uri="{FF2B5EF4-FFF2-40B4-BE49-F238E27FC236}">
                <a16:creationId xmlns:a16="http://schemas.microsoft.com/office/drawing/2014/main" id="{7812739D-BAC9-E906-09DC-C22CF4F65F7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2">
            <a:extLst>
              <a:ext uri="{FF2B5EF4-FFF2-40B4-BE49-F238E27FC236}">
                <a16:creationId xmlns:a16="http://schemas.microsoft.com/office/drawing/2014/main" id="{9EFD879E-9D2C-4D88-5C86-ACF751B497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34500"/>
          <a:stretch>
            <a:fillRect/>
          </a:stretch>
        </p:blipFill>
        <p:spPr bwMode="auto">
          <a:xfrm>
            <a:off x="4659313" y="0"/>
            <a:ext cx="4484687" cy="338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TextBox 6">
            <a:extLst>
              <a:ext uri="{FF2B5EF4-FFF2-40B4-BE49-F238E27FC236}">
                <a16:creationId xmlns:a16="http://schemas.microsoft.com/office/drawing/2014/main" id="{916ACFF4-5A7B-C47D-9D33-6A1BF4D8B062}"/>
              </a:ext>
            </a:extLst>
          </p:cNvPr>
          <p:cNvSpPr txBox="1">
            <a:spLocks noChangeArrowheads="1"/>
          </p:cNvSpPr>
          <p:nvPr/>
        </p:nvSpPr>
        <p:spPr bwMode="auto">
          <a:xfrm>
            <a:off x="4038600" y="4114800"/>
            <a:ext cx="1371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b="1">
                <a:solidFill>
                  <a:schemeClr val="bg1"/>
                </a:solidFill>
              </a:rPr>
              <a:t>Inflow</a:t>
            </a:r>
          </a:p>
        </p:txBody>
      </p:sp>
      <p:sp>
        <p:nvSpPr>
          <p:cNvPr id="28677" name="TextBox 7">
            <a:extLst>
              <a:ext uri="{FF2B5EF4-FFF2-40B4-BE49-F238E27FC236}">
                <a16:creationId xmlns:a16="http://schemas.microsoft.com/office/drawing/2014/main" id="{3A46DB48-9415-95CA-F6C0-55875C7FFA6A}"/>
              </a:ext>
            </a:extLst>
          </p:cNvPr>
          <p:cNvSpPr txBox="1">
            <a:spLocks noChangeArrowheads="1"/>
          </p:cNvSpPr>
          <p:nvPr/>
        </p:nvSpPr>
        <p:spPr bwMode="auto">
          <a:xfrm>
            <a:off x="2971800" y="1600200"/>
            <a:ext cx="1447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b="1">
                <a:solidFill>
                  <a:schemeClr val="bg1"/>
                </a:solidFill>
              </a:rPr>
              <a:t>Outflow</a:t>
            </a:r>
          </a:p>
        </p:txBody>
      </p:sp>
      <p:cxnSp>
        <p:nvCxnSpPr>
          <p:cNvPr id="10" name="Straight Arrow Connector 9">
            <a:extLst>
              <a:ext uri="{FF2B5EF4-FFF2-40B4-BE49-F238E27FC236}">
                <a16:creationId xmlns:a16="http://schemas.microsoft.com/office/drawing/2014/main" id="{EFDCB9EA-C3D8-BA6C-CA28-65B88266AF6D}"/>
              </a:ext>
            </a:extLst>
          </p:cNvPr>
          <p:cNvCxnSpPr/>
          <p:nvPr/>
        </p:nvCxnSpPr>
        <p:spPr>
          <a:xfrm flipH="1">
            <a:off x="3581400" y="4114800"/>
            <a:ext cx="685800" cy="15240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71816D3-4CA0-38EB-7A77-B3F562BE3D8C}"/>
              </a:ext>
            </a:extLst>
          </p:cNvPr>
          <p:cNvCxnSpPr/>
          <p:nvPr/>
        </p:nvCxnSpPr>
        <p:spPr>
          <a:xfrm flipH="1">
            <a:off x="2895600" y="1524000"/>
            <a:ext cx="533400" cy="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8680" name="Slide Number Placeholder 7">
            <a:extLst>
              <a:ext uri="{FF2B5EF4-FFF2-40B4-BE49-F238E27FC236}">
                <a16:creationId xmlns:a16="http://schemas.microsoft.com/office/drawing/2014/main" id="{5FEA07D3-E93C-002B-09D8-7C58CA5E509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B148EE3-322E-4109-8A82-D900EB47A474}" type="slidenum">
              <a:rPr lang="en-US" altLang="en-US">
                <a:solidFill>
                  <a:srgbClr val="898989"/>
                </a:solidFill>
                <a:latin typeface="Calibri" panose="020F0502020204030204" pitchFamily="34" charset="0"/>
              </a:rPr>
              <a:pPr/>
              <a:t>26</a:t>
            </a:fld>
            <a:endParaRPr lang="en-US" altLang="en-US">
              <a:solidFill>
                <a:srgbClr val="898989"/>
              </a:solidFill>
              <a:latin typeface="Calibri" panose="020F050202020403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51497741-26AB-F1B9-9658-EE75DA7D07A8}"/>
              </a:ext>
            </a:extLst>
          </p:cNvPr>
          <p:cNvSpPr>
            <a:spLocks noGrp="1"/>
          </p:cNvSpPr>
          <p:nvPr>
            <p:ph type="title"/>
          </p:nvPr>
        </p:nvSpPr>
        <p:spPr>
          <a:xfrm>
            <a:off x="0" y="274638"/>
            <a:ext cx="9144000" cy="1143000"/>
          </a:xfrm>
        </p:spPr>
        <p:txBody>
          <a:bodyPr/>
          <a:lstStyle/>
          <a:p>
            <a:r>
              <a:rPr lang="en-US" altLang="en-US"/>
              <a:t>Impella Support Physiological Results </a:t>
            </a:r>
          </a:p>
        </p:txBody>
      </p:sp>
      <p:pic>
        <p:nvPicPr>
          <p:cNvPr id="29699" name="Picture 2">
            <a:extLst>
              <a:ext uri="{FF2B5EF4-FFF2-40B4-BE49-F238E27FC236}">
                <a16:creationId xmlns:a16="http://schemas.microsoft.com/office/drawing/2014/main" id="{4CA0CBE5-2B2F-B5E3-7762-6AEBA3FB1FC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3975" y="2008188"/>
            <a:ext cx="9042400" cy="4316412"/>
          </a:xfrm>
          <a:noFill/>
        </p:spPr>
      </p:pic>
      <p:sp>
        <p:nvSpPr>
          <p:cNvPr id="29700" name="Slide Number Placeholder 3">
            <a:extLst>
              <a:ext uri="{FF2B5EF4-FFF2-40B4-BE49-F238E27FC236}">
                <a16:creationId xmlns:a16="http://schemas.microsoft.com/office/drawing/2014/main" id="{374E3542-D421-10DD-4CCE-7E494A70FBF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7F4D14E-68EB-4253-8BA1-1866B3D55E6C}" type="slidenum">
              <a:rPr lang="en-US" altLang="en-US">
                <a:solidFill>
                  <a:srgbClr val="898989"/>
                </a:solidFill>
                <a:latin typeface="Calibri" panose="020F0502020204030204" pitchFamily="34" charset="0"/>
              </a:rPr>
              <a:pPr/>
              <a:t>27</a:t>
            </a:fld>
            <a:endParaRPr lang="en-US" altLang="en-US">
              <a:solidFill>
                <a:srgbClr val="898989"/>
              </a:solidFill>
              <a:latin typeface="Calibri" panose="020F050202020403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2DC5BDD1-4870-C3D2-C2BE-0641F32BE22C}"/>
              </a:ext>
            </a:extLst>
          </p:cNvPr>
          <p:cNvSpPr>
            <a:spLocks noGrp="1"/>
          </p:cNvSpPr>
          <p:nvPr>
            <p:ph type="title"/>
          </p:nvPr>
        </p:nvSpPr>
        <p:spPr/>
        <p:txBody>
          <a:bodyPr/>
          <a:lstStyle/>
          <a:p>
            <a:r>
              <a:rPr lang="en-US" altLang="en-US" sz="4200"/>
              <a:t>Left Ventricular Mechanical Support</a:t>
            </a:r>
          </a:p>
        </p:txBody>
      </p:sp>
      <p:sp>
        <p:nvSpPr>
          <p:cNvPr id="31747" name="Content Placeholder 2">
            <a:extLst>
              <a:ext uri="{FF2B5EF4-FFF2-40B4-BE49-F238E27FC236}">
                <a16:creationId xmlns:a16="http://schemas.microsoft.com/office/drawing/2014/main" id="{EAFE0CEC-D765-097B-3525-3F56008EE030}"/>
              </a:ext>
            </a:extLst>
          </p:cNvPr>
          <p:cNvSpPr>
            <a:spLocks noGrp="1"/>
          </p:cNvSpPr>
          <p:nvPr>
            <p:ph sz="half" idx="1"/>
          </p:nvPr>
        </p:nvSpPr>
        <p:spPr>
          <a:xfrm>
            <a:off x="228600" y="1524000"/>
            <a:ext cx="5257800" cy="3763963"/>
          </a:xfrm>
        </p:spPr>
        <p:txBody>
          <a:bodyPr/>
          <a:lstStyle/>
          <a:p>
            <a:pPr marL="285750" indent="-285750">
              <a:buFont typeface="Arial"/>
              <a:buChar char="•"/>
              <a:defRPr/>
            </a:pPr>
            <a:r>
              <a:rPr lang="en-US" dirty="0"/>
              <a:t>Depending on device provides 2.5-5.0 LPM flow.  </a:t>
            </a:r>
            <a:r>
              <a:rPr lang="en-US" dirty="0" err="1"/>
              <a:t>Percutanous</a:t>
            </a:r>
            <a:r>
              <a:rPr lang="en-US" dirty="0"/>
              <a:t> or </a:t>
            </a:r>
            <a:r>
              <a:rPr lang="en-US" dirty="0" err="1"/>
              <a:t>cutdown</a:t>
            </a:r>
            <a:r>
              <a:rPr lang="en-US" dirty="0"/>
              <a:t> via femoral artery</a:t>
            </a:r>
          </a:p>
          <a:p>
            <a:pPr marL="285750" indent="-285750">
              <a:buFont typeface="Arial"/>
              <a:buChar char="•"/>
              <a:defRPr/>
            </a:pPr>
            <a:r>
              <a:rPr lang="en-US" dirty="0"/>
              <a:t>Pulls blood from an inlet near the tip of the catheter in LV and expels blood into the ascending aorta</a:t>
            </a:r>
          </a:p>
          <a:p>
            <a:pPr marL="285750" indent="-285750">
              <a:buFont typeface="Arial"/>
              <a:buChar char="•"/>
              <a:defRPr/>
            </a:pPr>
            <a:r>
              <a:rPr lang="en-US" dirty="0"/>
              <a:t>Pulse ox may not work due to no pulse if on max support  </a:t>
            </a:r>
          </a:p>
          <a:p>
            <a:pPr>
              <a:defRPr/>
            </a:pPr>
            <a:endParaRPr lang="en-US" dirty="0"/>
          </a:p>
        </p:txBody>
      </p:sp>
      <p:pic>
        <p:nvPicPr>
          <p:cNvPr id="30724" name="Content Placeholder 4" descr="L side Impella_Heart.jpg">
            <a:extLst>
              <a:ext uri="{FF2B5EF4-FFF2-40B4-BE49-F238E27FC236}">
                <a16:creationId xmlns:a16="http://schemas.microsoft.com/office/drawing/2014/main" id="{EC18E92A-C84F-4B37-B56F-0AC766130DD1}"/>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l="19232" r="32053"/>
          <a:stretch>
            <a:fillRect/>
          </a:stretch>
        </p:blipFill>
        <p:spPr>
          <a:xfrm>
            <a:off x="5943600" y="1676400"/>
            <a:ext cx="2405063" cy="4019550"/>
          </a:xfrm>
        </p:spPr>
      </p:pic>
      <p:sp>
        <p:nvSpPr>
          <p:cNvPr id="30725" name="TextBox 6">
            <a:extLst>
              <a:ext uri="{FF2B5EF4-FFF2-40B4-BE49-F238E27FC236}">
                <a16:creationId xmlns:a16="http://schemas.microsoft.com/office/drawing/2014/main" id="{50B55ECD-6EFA-E53D-4E39-1CE4D0691CAB}"/>
              </a:ext>
            </a:extLst>
          </p:cNvPr>
          <p:cNvSpPr txBox="1">
            <a:spLocks noChangeArrowheads="1"/>
          </p:cNvSpPr>
          <p:nvPr/>
        </p:nvSpPr>
        <p:spPr bwMode="auto">
          <a:xfrm>
            <a:off x="152400" y="6019800"/>
            <a:ext cx="8686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hlinkClick r:id="rId3"/>
              </a:rPr>
              <a:t>https://www.abiomed.com/products-and-services/impella/impella-25?wvideo=5n4m79b6f7</a:t>
            </a:r>
            <a:endParaRPr lang="en-US" altLang="en-US"/>
          </a:p>
        </p:txBody>
      </p:sp>
      <p:sp>
        <p:nvSpPr>
          <p:cNvPr id="30726" name="Slide Number Placeholder 5">
            <a:extLst>
              <a:ext uri="{FF2B5EF4-FFF2-40B4-BE49-F238E27FC236}">
                <a16:creationId xmlns:a16="http://schemas.microsoft.com/office/drawing/2014/main" id="{2A87765D-3D2B-EBF6-BCA3-C8365D73F52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3D92829-DAFE-4409-B671-46C75D1144F8}" type="slidenum">
              <a:rPr lang="en-US" altLang="en-US">
                <a:solidFill>
                  <a:srgbClr val="898989"/>
                </a:solidFill>
                <a:latin typeface="Calibri" panose="020F0502020204030204" pitchFamily="34" charset="0"/>
              </a:rPr>
              <a:pPr/>
              <a:t>28</a:t>
            </a:fld>
            <a:endParaRPr lang="en-US" altLang="en-US">
              <a:solidFill>
                <a:srgbClr val="898989"/>
              </a:solidFill>
              <a:latin typeface="Calibri" panose="020F050202020403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1BE4E31B-87F7-F641-E844-C9993EA513E9}"/>
              </a:ext>
            </a:extLst>
          </p:cNvPr>
          <p:cNvSpPr>
            <a:spLocks noGrp="1"/>
          </p:cNvSpPr>
          <p:nvPr>
            <p:ph type="title"/>
          </p:nvPr>
        </p:nvSpPr>
        <p:spPr>
          <a:xfrm>
            <a:off x="0" y="274638"/>
            <a:ext cx="9144000" cy="1143000"/>
          </a:xfrm>
        </p:spPr>
        <p:txBody>
          <a:bodyPr/>
          <a:lstStyle/>
          <a:p>
            <a:r>
              <a:rPr lang="en-US" altLang="en-US" sz="4200"/>
              <a:t>Right Ventricular Mechanical Support</a:t>
            </a:r>
          </a:p>
        </p:txBody>
      </p:sp>
      <p:pic>
        <p:nvPicPr>
          <p:cNvPr id="31747" name="Content Placeholder 5" descr="R Imp.png">
            <a:extLst>
              <a:ext uri="{FF2B5EF4-FFF2-40B4-BE49-F238E27FC236}">
                <a16:creationId xmlns:a16="http://schemas.microsoft.com/office/drawing/2014/main" id="{D828D98A-9AFE-1E92-4160-72768B8D072C}"/>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953000" y="2147888"/>
            <a:ext cx="3429000" cy="3429000"/>
          </a:xfrm>
        </p:spPr>
      </p:pic>
      <p:sp>
        <p:nvSpPr>
          <p:cNvPr id="31748" name="Content Placeholder 5">
            <a:extLst>
              <a:ext uri="{FF2B5EF4-FFF2-40B4-BE49-F238E27FC236}">
                <a16:creationId xmlns:a16="http://schemas.microsoft.com/office/drawing/2014/main" id="{E4AFFFF8-3F1F-D2D5-26FF-62BD395825BB}"/>
              </a:ext>
            </a:extLst>
          </p:cNvPr>
          <p:cNvSpPr>
            <a:spLocks noGrp="1"/>
          </p:cNvSpPr>
          <p:nvPr>
            <p:ph sz="half" idx="1"/>
          </p:nvPr>
        </p:nvSpPr>
        <p:spPr>
          <a:xfrm>
            <a:off x="304800" y="1828800"/>
            <a:ext cx="4419600" cy="4525963"/>
          </a:xfrm>
        </p:spPr>
        <p:txBody>
          <a:bodyPr/>
          <a:lstStyle/>
          <a:p>
            <a:r>
              <a:rPr lang="en-US" altLang="en-US"/>
              <a:t>Temporary support for RV failure via femoral vein</a:t>
            </a:r>
          </a:p>
          <a:p>
            <a:r>
              <a:rPr lang="en-US" altLang="en-US"/>
              <a:t>Max flow &gt; 4 lpm</a:t>
            </a:r>
          </a:p>
          <a:p>
            <a:r>
              <a:rPr lang="en-US" altLang="en-US"/>
              <a:t> Pulls blood from an inlet near  in the IVC and expels blood into the pulmonary artery</a:t>
            </a:r>
          </a:p>
          <a:p>
            <a:endParaRPr lang="en-US" altLang="en-US"/>
          </a:p>
        </p:txBody>
      </p:sp>
      <p:sp>
        <p:nvSpPr>
          <p:cNvPr id="31749" name="Rectangle 5">
            <a:extLst>
              <a:ext uri="{FF2B5EF4-FFF2-40B4-BE49-F238E27FC236}">
                <a16:creationId xmlns:a16="http://schemas.microsoft.com/office/drawing/2014/main" id="{1D1451A7-251A-D404-381E-9255E507D9E3}"/>
              </a:ext>
            </a:extLst>
          </p:cNvPr>
          <p:cNvSpPr>
            <a:spLocks noChangeArrowheads="1"/>
          </p:cNvSpPr>
          <p:nvPr/>
        </p:nvSpPr>
        <p:spPr bwMode="auto">
          <a:xfrm>
            <a:off x="0" y="5934075"/>
            <a:ext cx="9144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hlinkClick r:id="rId3"/>
              </a:rPr>
              <a:t>https://www.abiomed.com/products-and-services/impella/impella-rp-with-smartassist?wvideo=i8ksvg3xqj</a:t>
            </a:r>
            <a:endParaRPr lang="en-US" altLang="en-US"/>
          </a:p>
          <a:p>
            <a:endParaRPr lang="en-US" altLang="en-US"/>
          </a:p>
        </p:txBody>
      </p:sp>
      <p:sp>
        <p:nvSpPr>
          <p:cNvPr id="31750" name="Slide Number Placeholder 5">
            <a:extLst>
              <a:ext uri="{FF2B5EF4-FFF2-40B4-BE49-F238E27FC236}">
                <a16:creationId xmlns:a16="http://schemas.microsoft.com/office/drawing/2014/main" id="{561D033C-0E7B-34EA-5596-68B3252B345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7C7AF2A-F006-4EA2-96B2-48CF505260A9}" type="slidenum">
              <a:rPr lang="en-US" altLang="en-US">
                <a:solidFill>
                  <a:srgbClr val="898989"/>
                </a:solidFill>
                <a:latin typeface="Calibri" panose="020F0502020204030204" pitchFamily="34" charset="0"/>
              </a:rPr>
              <a:pPr/>
              <a:t>29</a:t>
            </a:fld>
            <a:endParaRPr lang="en-US" altLang="en-US">
              <a:solidFill>
                <a:srgbClr val="898989"/>
              </a:solidFill>
              <a:latin typeface="Calibri" panose="020F050202020403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3706A8AA-4A3B-E0B9-0FA8-8E6F3BC9CEC5}"/>
              </a:ext>
            </a:extLst>
          </p:cNvPr>
          <p:cNvSpPr>
            <a:spLocks noGrp="1"/>
          </p:cNvSpPr>
          <p:nvPr>
            <p:ph type="title"/>
          </p:nvPr>
        </p:nvSpPr>
        <p:spPr/>
        <p:txBody>
          <a:bodyPr/>
          <a:lstStyle/>
          <a:p>
            <a:r>
              <a:rPr lang="en-US" altLang="en-US">
                <a:solidFill>
                  <a:srgbClr val="009999"/>
                </a:solidFill>
              </a:rPr>
              <a:t>Objectives</a:t>
            </a:r>
          </a:p>
        </p:txBody>
      </p:sp>
      <p:sp>
        <p:nvSpPr>
          <p:cNvPr id="6147" name="Content Placeholder 2">
            <a:extLst>
              <a:ext uri="{FF2B5EF4-FFF2-40B4-BE49-F238E27FC236}">
                <a16:creationId xmlns:a16="http://schemas.microsoft.com/office/drawing/2014/main" id="{6AB2CA13-F337-5AA3-E419-ED37818335F5}"/>
              </a:ext>
            </a:extLst>
          </p:cNvPr>
          <p:cNvSpPr>
            <a:spLocks noGrp="1"/>
          </p:cNvSpPr>
          <p:nvPr>
            <p:ph idx="1"/>
          </p:nvPr>
        </p:nvSpPr>
        <p:spPr>
          <a:xfrm>
            <a:off x="457200" y="1905000"/>
            <a:ext cx="8686800" cy="4525963"/>
          </a:xfrm>
        </p:spPr>
        <p:txBody>
          <a:bodyPr/>
          <a:lstStyle/>
          <a:p>
            <a:r>
              <a:rPr lang="en-US" altLang="en-US" sz="2800">
                <a:solidFill>
                  <a:srgbClr val="ED219A"/>
                </a:solidFill>
              </a:rPr>
              <a:t>Describe the hemodynamic criterion of cardiogenic shock</a:t>
            </a:r>
          </a:p>
          <a:p>
            <a:endParaRPr lang="en-US" altLang="en-US" sz="2800">
              <a:solidFill>
                <a:srgbClr val="ED219A"/>
              </a:solidFill>
            </a:endParaRPr>
          </a:p>
          <a:p>
            <a:r>
              <a:rPr lang="en-US" altLang="en-US" sz="2800">
                <a:solidFill>
                  <a:srgbClr val="ED219A"/>
                </a:solidFill>
              </a:rPr>
              <a:t>Differentiate primary right side vs. left side cardiogenic shock based on hemodynamics</a:t>
            </a:r>
          </a:p>
          <a:p>
            <a:endParaRPr lang="en-US" altLang="en-US" sz="2800">
              <a:solidFill>
                <a:srgbClr val="ED219A"/>
              </a:solidFill>
            </a:endParaRPr>
          </a:p>
          <a:p>
            <a:r>
              <a:rPr lang="en-US" altLang="en-US" sz="2800">
                <a:solidFill>
                  <a:srgbClr val="ED219A"/>
                </a:solidFill>
              </a:rPr>
              <a:t>Describe the significance of Cardiac Power Output (CPO) and Pulmonary Arterial Pulsatility Index (PAPi) for patients in cardiogenic shock</a:t>
            </a:r>
          </a:p>
        </p:txBody>
      </p:sp>
      <p:pic>
        <p:nvPicPr>
          <p:cNvPr id="6148" name="Picture 4">
            <a:extLst>
              <a:ext uri="{FF2B5EF4-FFF2-40B4-BE49-F238E27FC236}">
                <a16:creationId xmlns:a16="http://schemas.microsoft.com/office/drawing/2014/main" id="{AC4636A3-2BCD-79D7-981E-35228A190C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1371600" cy="152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Slide Number Placeholder 4">
            <a:extLst>
              <a:ext uri="{FF2B5EF4-FFF2-40B4-BE49-F238E27FC236}">
                <a16:creationId xmlns:a16="http://schemas.microsoft.com/office/drawing/2014/main" id="{64761661-BD9E-55EA-62D4-D660E4A1634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456D6D5-A3DA-4558-AA63-14651B0CA99B}" type="slidenum">
              <a:rPr lang="en-US" altLang="en-US">
                <a:solidFill>
                  <a:srgbClr val="898989"/>
                </a:solidFill>
                <a:latin typeface="Calibri" panose="020F0502020204030204" pitchFamily="34" charset="0"/>
              </a:rPr>
              <a:pPr/>
              <a:t>3</a:t>
            </a:fld>
            <a:endParaRPr lang="en-US" altLang="en-US">
              <a:solidFill>
                <a:srgbClr val="898989"/>
              </a:solidFill>
              <a:latin typeface="Calibri" panose="020F050202020403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D40BA23A-3190-263E-97D9-39875014C07B}"/>
              </a:ext>
            </a:extLst>
          </p:cNvPr>
          <p:cNvSpPr>
            <a:spLocks noGrp="1"/>
          </p:cNvSpPr>
          <p:nvPr>
            <p:ph type="title"/>
          </p:nvPr>
        </p:nvSpPr>
        <p:spPr>
          <a:xfrm>
            <a:off x="457200" y="0"/>
            <a:ext cx="8229600" cy="1143000"/>
          </a:xfrm>
        </p:spPr>
        <p:txBody>
          <a:bodyPr/>
          <a:lstStyle/>
          <a:p>
            <a:r>
              <a:rPr lang="en-US" altLang="en-US"/>
              <a:t>Biventricular Mechanical Support</a:t>
            </a:r>
          </a:p>
        </p:txBody>
      </p:sp>
      <p:sp>
        <p:nvSpPr>
          <p:cNvPr id="32771" name="Content Placeholder 2">
            <a:extLst>
              <a:ext uri="{FF2B5EF4-FFF2-40B4-BE49-F238E27FC236}">
                <a16:creationId xmlns:a16="http://schemas.microsoft.com/office/drawing/2014/main" id="{917467FC-012B-9BE0-B2A2-D6DACD6307CD}"/>
              </a:ext>
            </a:extLst>
          </p:cNvPr>
          <p:cNvSpPr>
            <a:spLocks noGrp="1"/>
          </p:cNvSpPr>
          <p:nvPr>
            <p:ph sz="half" idx="1"/>
          </p:nvPr>
        </p:nvSpPr>
        <p:spPr/>
        <p:txBody>
          <a:bodyPr/>
          <a:lstStyle/>
          <a:p>
            <a:endParaRPr lang="en-US" altLang="en-US"/>
          </a:p>
        </p:txBody>
      </p:sp>
      <p:pic>
        <p:nvPicPr>
          <p:cNvPr id="32772" name="Content Placeholder 4" descr="R and L impella.jpg">
            <a:extLst>
              <a:ext uri="{FF2B5EF4-FFF2-40B4-BE49-F238E27FC236}">
                <a16:creationId xmlns:a16="http://schemas.microsoft.com/office/drawing/2014/main" id="{5F763190-29B7-0A28-F07E-84F3B7E4E16D}"/>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0" y="1347788"/>
            <a:ext cx="9144000" cy="5129212"/>
          </a:xfrm>
        </p:spPr>
      </p:pic>
      <p:sp>
        <p:nvSpPr>
          <p:cNvPr id="32773" name="Slide Number Placeholder 4">
            <a:extLst>
              <a:ext uri="{FF2B5EF4-FFF2-40B4-BE49-F238E27FC236}">
                <a16:creationId xmlns:a16="http://schemas.microsoft.com/office/drawing/2014/main" id="{23144660-AC5C-44D9-D236-64ECB74B7EA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1BE5F79-4421-46A3-ADE9-62AB4B8693DA}" type="slidenum">
              <a:rPr lang="en-US" altLang="en-US">
                <a:solidFill>
                  <a:srgbClr val="898989"/>
                </a:solidFill>
                <a:latin typeface="Calibri" panose="020F0502020204030204" pitchFamily="34" charset="0"/>
              </a:rPr>
              <a:pPr/>
              <a:t>30</a:t>
            </a:fld>
            <a:endParaRPr lang="en-US" altLang="en-US">
              <a:solidFill>
                <a:srgbClr val="898989"/>
              </a:solidFill>
              <a:latin typeface="Calibri" panose="020F050202020403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626EA9DE-990C-B2F9-CE7C-004F7BD80D9F}"/>
              </a:ext>
            </a:extLst>
          </p:cNvPr>
          <p:cNvSpPr>
            <a:spLocks noGrp="1"/>
          </p:cNvSpPr>
          <p:nvPr>
            <p:ph type="title"/>
          </p:nvPr>
        </p:nvSpPr>
        <p:spPr>
          <a:xfrm>
            <a:off x="628650" y="39688"/>
            <a:ext cx="7886700" cy="1103312"/>
          </a:xfrm>
        </p:spPr>
        <p:txBody>
          <a:bodyPr/>
          <a:lstStyle/>
          <a:p>
            <a:r>
              <a:rPr lang="en-US" altLang="en-US"/>
              <a:t>Case Study</a:t>
            </a:r>
          </a:p>
        </p:txBody>
      </p:sp>
      <p:sp>
        <p:nvSpPr>
          <p:cNvPr id="3" name="Content Placeholder 2">
            <a:extLst>
              <a:ext uri="{FF2B5EF4-FFF2-40B4-BE49-F238E27FC236}">
                <a16:creationId xmlns:a16="http://schemas.microsoft.com/office/drawing/2014/main" id="{6CC310F2-3C0C-845E-C53E-79C923FBD2AD}"/>
              </a:ext>
            </a:extLst>
          </p:cNvPr>
          <p:cNvSpPr>
            <a:spLocks noGrp="1"/>
          </p:cNvSpPr>
          <p:nvPr>
            <p:ph sz="half" idx="1"/>
          </p:nvPr>
        </p:nvSpPr>
        <p:spPr>
          <a:xfrm>
            <a:off x="628650" y="1184275"/>
            <a:ext cx="3886200" cy="5673725"/>
          </a:xfrm>
        </p:spPr>
        <p:txBody>
          <a:bodyPr>
            <a:normAutofit fontScale="77500" lnSpcReduction="20000"/>
          </a:bodyPr>
          <a:lstStyle/>
          <a:p>
            <a:pPr>
              <a:defRPr/>
            </a:pPr>
            <a:r>
              <a:rPr lang="en-US" dirty="0"/>
              <a:t>64 </a:t>
            </a:r>
            <a:r>
              <a:rPr lang="en-US" dirty="0" err="1"/>
              <a:t>yo</a:t>
            </a:r>
            <a:r>
              <a:rPr lang="en-US" dirty="0"/>
              <a:t> male STEMI </a:t>
            </a:r>
          </a:p>
          <a:p>
            <a:pPr>
              <a:defRPr/>
            </a:pPr>
            <a:endParaRPr lang="en-US" dirty="0"/>
          </a:p>
          <a:p>
            <a:pPr>
              <a:defRPr/>
            </a:pPr>
            <a:r>
              <a:rPr lang="en-US" dirty="0" err="1"/>
              <a:t>Hx</a:t>
            </a:r>
            <a:r>
              <a:rPr lang="en-US" dirty="0"/>
              <a:t>: HTN, COPD, DM, PAD, CKD</a:t>
            </a:r>
          </a:p>
          <a:p>
            <a:pPr>
              <a:defRPr/>
            </a:pPr>
            <a:endParaRPr lang="en-US" dirty="0"/>
          </a:p>
          <a:p>
            <a:pPr>
              <a:defRPr/>
            </a:pPr>
            <a:r>
              <a:rPr lang="en-US" dirty="0"/>
              <a:t>Presenting with SOB &amp; HF</a:t>
            </a:r>
          </a:p>
          <a:p>
            <a:pPr>
              <a:defRPr/>
            </a:pPr>
            <a:endParaRPr lang="en-US" dirty="0"/>
          </a:p>
          <a:p>
            <a:pPr>
              <a:defRPr/>
            </a:pPr>
            <a:r>
              <a:rPr lang="en-US" dirty="0"/>
              <a:t>Troponin 1.4 </a:t>
            </a:r>
            <a:r>
              <a:rPr lang="en-US" dirty="0" err="1"/>
              <a:t>ng</a:t>
            </a:r>
            <a:r>
              <a:rPr lang="en-US" dirty="0"/>
              <a:t>/L</a:t>
            </a:r>
          </a:p>
          <a:p>
            <a:pPr>
              <a:defRPr/>
            </a:pPr>
            <a:endParaRPr lang="en-US" dirty="0"/>
          </a:p>
          <a:p>
            <a:pPr>
              <a:defRPr/>
            </a:pPr>
            <a:r>
              <a:rPr lang="en-US" dirty="0"/>
              <a:t>Cr 1.4 mg/</a:t>
            </a:r>
            <a:r>
              <a:rPr lang="en-US" dirty="0" err="1"/>
              <a:t>dL</a:t>
            </a:r>
            <a:r>
              <a:rPr lang="en-US" dirty="0"/>
              <a:t> </a:t>
            </a:r>
          </a:p>
          <a:p>
            <a:pPr>
              <a:defRPr/>
            </a:pPr>
            <a:endParaRPr lang="en-US" dirty="0"/>
          </a:p>
          <a:p>
            <a:pPr>
              <a:defRPr/>
            </a:pPr>
            <a:r>
              <a:rPr lang="en-US" dirty="0"/>
              <a:t>BP 88/56 mmHg on dopamine drip</a:t>
            </a:r>
          </a:p>
          <a:p>
            <a:pPr>
              <a:defRPr/>
            </a:pPr>
            <a:endParaRPr lang="en-US" dirty="0"/>
          </a:p>
          <a:p>
            <a:pPr>
              <a:defRPr/>
            </a:pPr>
            <a:r>
              <a:rPr lang="en-US" dirty="0"/>
              <a:t>Bedside echo 15-20% EF</a:t>
            </a:r>
          </a:p>
          <a:p>
            <a:pPr marL="0" indent="0">
              <a:buFont typeface="Arial" panose="020B0604020202020204" pitchFamily="34" charset="0"/>
              <a:buNone/>
              <a:defRPr/>
            </a:pPr>
            <a:r>
              <a:rPr lang="en-US" dirty="0"/>
              <a:t>	</a:t>
            </a:r>
          </a:p>
        </p:txBody>
      </p:sp>
      <p:sp>
        <p:nvSpPr>
          <p:cNvPr id="4" name="Content Placeholder 3">
            <a:extLst>
              <a:ext uri="{FF2B5EF4-FFF2-40B4-BE49-F238E27FC236}">
                <a16:creationId xmlns:a16="http://schemas.microsoft.com/office/drawing/2014/main" id="{343071BB-45CC-BA98-C55A-680AF0F52560}"/>
              </a:ext>
            </a:extLst>
          </p:cNvPr>
          <p:cNvSpPr>
            <a:spLocks noGrp="1"/>
          </p:cNvSpPr>
          <p:nvPr>
            <p:ph sz="half" idx="2"/>
          </p:nvPr>
        </p:nvSpPr>
        <p:spPr>
          <a:xfrm>
            <a:off x="4629150" y="1201738"/>
            <a:ext cx="3886200" cy="5122862"/>
          </a:xfrm>
        </p:spPr>
        <p:txBody>
          <a:bodyPr>
            <a:normAutofit fontScale="77500" lnSpcReduction="20000"/>
          </a:bodyPr>
          <a:lstStyle/>
          <a:p>
            <a:pPr>
              <a:defRPr/>
            </a:pPr>
            <a:r>
              <a:rPr lang="en-US" dirty="0"/>
              <a:t>Hemodynamics</a:t>
            </a:r>
          </a:p>
          <a:p>
            <a:pPr lvl="1">
              <a:defRPr/>
            </a:pPr>
            <a:r>
              <a:rPr lang="en-US" dirty="0"/>
              <a:t>MAP 60 mmHg</a:t>
            </a:r>
          </a:p>
          <a:p>
            <a:pPr lvl="1">
              <a:defRPr/>
            </a:pPr>
            <a:endParaRPr lang="en-US" dirty="0"/>
          </a:p>
          <a:p>
            <a:pPr lvl="1">
              <a:defRPr/>
            </a:pPr>
            <a:r>
              <a:rPr lang="en-US" dirty="0"/>
              <a:t>CO 2.8 L/</a:t>
            </a:r>
            <a:r>
              <a:rPr lang="en-US" dirty="0" err="1"/>
              <a:t>mln</a:t>
            </a:r>
            <a:r>
              <a:rPr lang="en-US" dirty="0"/>
              <a:t>, CI 1.4 L.min.M2 </a:t>
            </a:r>
          </a:p>
          <a:p>
            <a:pPr lvl="1">
              <a:buFont typeface="Arial" panose="020B0604020202020204" pitchFamily="34" charset="0"/>
              <a:buNone/>
              <a:defRPr/>
            </a:pPr>
            <a:endParaRPr lang="en-US" dirty="0"/>
          </a:p>
          <a:p>
            <a:pPr lvl="1">
              <a:defRPr/>
            </a:pPr>
            <a:r>
              <a:rPr lang="en-US" dirty="0"/>
              <a:t>RA/CVP 20mmHg</a:t>
            </a:r>
          </a:p>
          <a:p>
            <a:pPr lvl="1">
              <a:defRPr/>
            </a:pPr>
            <a:endParaRPr lang="en-US" dirty="0"/>
          </a:p>
          <a:p>
            <a:pPr lvl="1">
              <a:defRPr/>
            </a:pPr>
            <a:r>
              <a:rPr lang="en-US" dirty="0"/>
              <a:t>PA 54/32 mmHg</a:t>
            </a:r>
          </a:p>
          <a:p>
            <a:pPr lvl="1">
              <a:defRPr/>
            </a:pPr>
            <a:endParaRPr lang="en-US" dirty="0"/>
          </a:p>
          <a:p>
            <a:pPr lvl="1">
              <a:defRPr/>
            </a:pPr>
            <a:r>
              <a:rPr lang="en-US" dirty="0"/>
              <a:t>LVEDP 34 mmHg</a:t>
            </a:r>
          </a:p>
          <a:p>
            <a:pPr lvl="1">
              <a:defRPr/>
            </a:pPr>
            <a:endParaRPr lang="en-US" dirty="0"/>
          </a:p>
          <a:p>
            <a:pPr>
              <a:defRPr/>
            </a:pPr>
            <a:r>
              <a:rPr lang="en-US" dirty="0"/>
              <a:t>CPO = 60 x 2.8 / 451 = 0.4</a:t>
            </a:r>
          </a:p>
          <a:p>
            <a:pPr>
              <a:defRPr/>
            </a:pPr>
            <a:endParaRPr lang="en-US" dirty="0"/>
          </a:p>
          <a:p>
            <a:pPr>
              <a:defRPr/>
            </a:pPr>
            <a:r>
              <a:rPr lang="en-US" dirty="0"/>
              <a:t>PAPi = (54 – 32) / 20 = 1.1 </a:t>
            </a:r>
          </a:p>
        </p:txBody>
      </p:sp>
      <p:sp>
        <p:nvSpPr>
          <p:cNvPr id="33797" name="Slide Number Placeholder 4">
            <a:extLst>
              <a:ext uri="{FF2B5EF4-FFF2-40B4-BE49-F238E27FC236}">
                <a16:creationId xmlns:a16="http://schemas.microsoft.com/office/drawing/2014/main" id="{C90258CA-9B1A-52D9-0EF8-884FA4795D8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FD9DD76-450A-4CEC-9E4A-65637C73F31A}" type="slidenum">
              <a:rPr lang="en-US" altLang="en-US">
                <a:solidFill>
                  <a:srgbClr val="898989"/>
                </a:solidFill>
                <a:latin typeface="Calibri" panose="020F0502020204030204" pitchFamily="34" charset="0"/>
              </a:rPr>
              <a:pPr/>
              <a:t>31</a:t>
            </a:fld>
            <a:endParaRPr lang="en-US" altLang="en-US">
              <a:solidFill>
                <a:srgbClr val="898989"/>
              </a:solidFill>
              <a:latin typeface="Calibri" panose="020F050202020403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8FE68B33-323A-11B9-C647-B1BA37998D12}"/>
              </a:ext>
            </a:extLst>
          </p:cNvPr>
          <p:cNvSpPr>
            <a:spLocks noGrp="1"/>
          </p:cNvSpPr>
          <p:nvPr>
            <p:ph type="title"/>
          </p:nvPr>
        </p:nvSpPr>
        <p:spPr>
          <a:xfrm>
            <a:off x="628650" y="39688"/>
            <a:ext cx="7886700" cy="1103312"/>
          </a:xfrm>
        </p:spPr>
        <p:txBody>
          <a:bodyPr/>
          <a:lstStyle/>
          <a:p>
            <a:r>
              <a:rPr lang="en-US" altLang="en-US"/>
              <a:t>Case Study</a:t>
            </a:r>
          </a:p>
        </p:txBody>
      </p:sp>
      <p:sp>
        <p:nvSpPr>
          <p:cNvPr id="3" name="Content Placeholder 2">
            <a:extLst>
              <a:ext uri="{FF2B5EF4-FFF2-40B4-BE49-F238E27FC236}">
                <a16:creationId xmlns:a16="http://schemas.microsoft.com/office/drawing/2014/main" id="{45F4C5EF-7BE1-F7C9-93ED-C2F70E7449D6}"/>
              </a:ext>
            </a:extLst>
          </p:cNvPr>
          <p:cNvSpPr>
            <a:spLocks noGrp="1"/>
          </p:cNvSpPr>
          <p:nvPr>
            <p:ph sz="half" idx="1"/>
          </p:nvPr>
        </p:nvSpPr>
        <p:spPr>
          <a:xfrm>
            <a:off x="628650" y="1184275"/>
            <a:ext cx="3886200" cy="5673725"/>
          </a:xfrm>
        </p:spPr>
        <p:txBody>
          <a:bodyPr>
            <a:normAutofit fontScale="77500" lnSpcReduction="20000"/>
          </a:bodyPr>
          <a:lstStyle/>
          <a:p>
            <a:pPr>
              <a:defRPr/>
            </a:pPr>
            <a:r>
              <a:rPr lang="en-US" dirty="0"/>
              <a:t>64 </a:t>
            </a:r>
            <a:r>
              <a:rPr lang="en-US" dirty="0" err="1"/>
              <a:t>yo</a:t>
            </a:r>
            <a:r>
              <a:rPr lang="en-US" dirty="0"/>
              <a:t> male STEMI </a:t>
            </a:r>
          </a:p>
          <a:p>
            <a:pPr>
              <a:defRPr/>
            </a:pPr>
            <a:endParaRPr lang="en-US" dirty="0"/>
          </a:p>
          <a:p>
            <a:pPr>
              <a:defRPr/>
            </a:pPr>
            <a:r>
              <a:rPr lang="en-US" dirty="0" err="1"/>
              <a:t>Hx</a:t>
            </a:r>
            <a:r>
              <a:rPr lang="en-US" dirty="0"/>
              <a:t>: HTN, COPD, DM, PAD, CKD</a:t>
            </a:r>
          </a:p>
          <a:p>
            <a:pPr>
              <a:defRPr/>
            </a:pPr>
            <a:endParaRPr lang="en-US" dirty="0"/>
          </a:p>
          <a:p>
            <a:pPr>
              <a:defRPr/>
            </a:pPr>
            <a:r>
              <a:rPr lang="en-US" dirty="0"/>
              <a:t>Presenting with SOB &amp; HF</a:t>
            </a:r>
          </a:p>
          <a:p>
            <a:pPr>
              <a:defRPr/>
            </a:pPr>
            <a:endParaRPr lang="en-US" dirty="0"/>
          </a:p>
          <a:p>
            <a:pPr>
              <a:defRPr/>
            </a:pPr>
            <a:r>
              <a:rPr lang="en-US" dirty="0"/>
              <a:t>Troponin 1.4 </a:t>
            </a:r>
            <a:r>
              <a:rPr lang="en-US" dirty="0" err="1"/>
              <a:t>ng</a:t>
            </a:r>
            <a:r>
              <a:rPr lang="en-US" dirty="0"/>
              <a:t>/L</a:t>
            </a:r>
          </a:p>
          <a:p>
            <a:pPr>
              <a:defRPr/>
            </a:pPr>
            <a:endParaRPr lang="en-US" dirty="0"/>
          </a:p>
          <a:p>
            <a:pPr>
              <a:defRPr/>
            </a:pPr>
            <a:r>
              <a:rPr lang="en-US" dirty="0"/>
              <a:t>Cr 1.4 mg/</a:t>
            </a:r>
            <a:r>
              <a:rPr lang="en-US" dirty="0" err="1"/>
              <a:t>dL</a:t>
            </a:r>
            <a:r>
              <a:rPr lang="en-US" dirty="0"/>
              <a:t> </a:t>
            </a:r>
          </a:p>
          <a:p>
            <a:pPr>
              <a:defRPr/>
            </a:pPr>
            <a:endParaRPr lang="en-US" dirty="0"/>
          </a:p>
          <a:p>
            <a:pPr>
              <a:defRPr/>
            </a:pPr>
            <a:r>
              <a:rPr lang="en-US" dirty="0"/>
              <a:t>BP 88/56 mmHg on dopamine drip</a:t>
            </a:r>
          </a:p>
          <a:p>
            <a:pPr>
              <a:defRPr/>
            </a:pPr>
            <a:endParaRPr lang="en-US" dirty="0"/>
          </a:p>
          <a:p>
            <a:pPr>
              <a:defRPr/>
            </a:pPr>
            <a:r>
              <a:rPr lang="en-US" dirty="0"/>
              <a:t>Bedside echo 15-20% EF</a:t>
            </a:r>
          </a:p>
          <a:p>
            <a:pPr marL="0" indent="0">
              <a:buFont typeface="Arial" panose="020B0604020202020204" pitchFamily="34" charset="0"/>
              <a:buNone/>
              <a:defRPr/>
            </a:pPr>
            <a:r>
              <a:rPr lang="en-US" dirty="0"/>
              <a:t>	</a:t>
            </a:r>
          </a:p>
        </p:txBody>
      </p:sp>
      <p:sp>
        <p:nvSpPr>
          <p:cNvPr id="4" name="Content Placeholder 3">
            <a:extLst>
              <a:ext uri="{FF2B5EF4-FFF2-40B4-BE49-F238E27FC236}">
                <a16:creationId xmlns:a16="http://schemas.microsoft.com/office/drawing/2014/main" id="{692B42C9-E260-D293-EC50-4A1345E384A4}"/>
              </a:ext>
            </a:extLst>
          </p:cNvPr>
          <p:cNvSpPr>
            <a:spLocks noGrp="1"/>
          </p:cNvSpPr>
          <p:nvPr>
            <p:ph sz="half" idx="2"/>
          </p:nvPr>
        </p:nvSpPr>
        <p:spPr>
          <a:xfrm>
            <a:off x="4629150" y="1201738"/>
            <a:ext cx="3886200" cy="5122862"/>
          </a:xfrm>
        </p:spPr>
        <p:txBody>
          <a:bodyPr>
            <a:normAutofit fontScale="77500" lnSpcReduction="20000"/>
          </a:bodyPr>
          <a:lstStyle/>
          <a:p>
            <a:pPr>
              <a:defRPr/>
            </a:pPr>
            <a:r>
              <a:rPr lang="en-US" dirty="0"/>
              <a:t>Hemodynamics</a:t>
            </a:r>
          </a:p>
          <a:p>
            <a:pPr lvl="1">
              <a:defRPr/>
            </a:pPr>
            <a:r>
              <a:rPr lang="en-US" dirty="0"/>
              <a:t>MAP 60 mmHg</a:t>
            </a:r>
          </a:p>
          <a:p>
            <a:pPr lvl="1">
              <a:defRPr/>
            </a:pPr>
            <a:endParaRPr lang="en-US" dirty="0"/>
          </a:p>
          <a:p>
            <a:pPr lvl="1">
              <a:defRPr/>
            </a:pPr>
            <a:r>
              <a:rPr lang="en-US" dirty="0"/>
              <a:t>CO 2.8 L/</a:t>
            </a:r>
            <a:r>
              <a:rPr lang="en-US" dirty="0" err="1"/>
              <a:t>mln</a:t>
            </a:r>
            <a:r>
              <a:rPr lang="en-US" dirty="0"/>
              <a:t>, CI 1.4 L.min.M2 </a:t>
            </a:r>
          </a:p>
          <a:p>
            <a:pPr lvl="1">
              <a:buFont typeface="Arial" panose="020B0604020202020204" pitchFamily="34" charset="0"/>
              <a:buNone/>
              <a:defRPr/>
            </a:pPr>
            <a:endParaRPr lang="en-US" dirty="0"/>
          </a:p>
          <a:p>
            <a:pPr lvl="1">
              <a:defRPr/>
            </a:pPr>
            <a:r>
              <a:rPr lang="en-US" dirty="0"/>
              <a:t>RA/CVP 20mmHg</a:t>
            </a:r>
          </a:p>
          <a:p>
            <a:pPr lvl="1">
              <a:defRPr/>
            </a:pPr>
            <a:endParaRPr lang="en-US" dirty="0"/>
          </a:p>
          <a:p>
            <a:pPr lvl="1">
              <a:defRPr/>
            </a:pPr>
            <a:r>
              <a:rPr lang="en-US" dirty="0"/>
              <a:t>PA 54/32 mmHg</a:t>
            </a:r>
          </a:p>
          <a:p>
            <a:pPr lvl="1">
              <a:defRPr/>
            </a:pPr>
            <a:endParaRPr lang="en-US" dirty="0"/>
          </a:p>
          <a:p>
            <a:pPr lvl="1">
              <a:defRPr/>
            </a:pPr>
            <a:r>
              <a:rPr lang="en-US" dirty="0"/>
              <a:t>LVEDP 34 mmHg</a:t>
            </a:r>
          </a:p>
          <a:p>
            <a:pPr lvl="1">
              <a:defRPr/>
            </a:pPr>
            <a:endParaRPr lang="en-US" dirty="0"/>
          </a:p>
          <a:p>
            <a:pPr>
              <a:defRPr/>
            </a:pPr>
            <a:r>
              <a:rPr lang="en-US" dirty="0"/>
              <a:t>CPO = 60 x 2.8 / 451 = 0.4</a:t>
            </a:r>
          </a:p>
          <a:p>
            <a:pPr>
              <a:defRPr/>
            </a:pPr>
            <a:endParaRPr lang="en-US" dirty="0"/>
          </a:p>
          <a:p>
            <a:pPr>
              <a:defRPr/>
            </a:pPr>
            <a:r>
              <a:rPr lang="en-US" dirty="0"/>
              <a:t>PAPi = (54 – 32) / 20 = 1.1 </a:t>
            </a:r>
          </a:p>
        </p:txBody>
      </p:sp>
      <p:pic>
        <p:nvPicPr>
          <p:cNvPr id="34821" name="Content Placeholder 3">
            <a:extLst>
              <a:ext uri="{FF2B5EF4-FFF2-40B4-BE49-F238E27FC236}">
                <a16:creationId xmlns:a16="http://schemas.microsoft.com/office/drawing/2014/main" id="{EE1FFF29-36EA-FDE6-0AB8-84522FFD4D98}"/>
              </a:ext>
            </a:extLst>
          </p:cNvPr>
          <p:cNvPicPr>
            <a:picLocks noChangeAspect="1"/>
          </p:cNvPicPr>
          <p:nvPr/>
        </p:nvPicPr>
        <p:blipFill>
          <a:blip r:embed="rId2">
            <a:extLst>
              <a:ext uri="{28A0092B-C50C-407E-A947-70E740481C1C}">
                <a14:useLocalDpi xmlns:a14="http://schemas.microsoft.com/office/drawing/2010/main" val="0"/>
              </a:ext>
            </a:extLst>
          </a:blip>
          <a:srcRect l="11328" t="41473" r="7755" b="25784"/>
          <a:stretch>
            <a:fillRect/>
          </a:stretch>
        </p:blipFill>
        <p:spPr bwMode="auto">
          <a:xfrm>
            <a:off x="4876800" y="5486400"/>
            <a:ext cx="3810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2" name="Slide Number Placeholder 5">
            <a:extLst>
              <a:ext uri="{FF2B5EF4-FFF2-40B4-BE49-F238E27FC236}">
                <a16:creationId xmlns:a16="http://schemas.microsoft.com/office/drawing/2014/main" id="{0B40A4BE-19D7-CDFB-5E0C-3E852B9B1DF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3F92A10-A758-4B58-BE1C-CA570C0BA758}" type="slidenum">
              <a:rPr lang="en-US" altLang="en-US">
                <a:solidFill>
                  <a:srgbClr val="898989"/>
                </a:solidFill>
                <a:latin typeface="Calibri" panose="020F0502020204030204" pitchFamily="34" charset="0"/>
              </a:rPr>
              <a:pPr/>
              <a:t>32</a:t>
            </a:fld>
            <a:endParaRPr lang="en-US" altLang="en-US">
              <a:solidFill>
                <a:srgbClr val="898989"/>
              </a:solidFill>
              <a:latin typeface="Calibri" panose="020F050202020403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207B85D5-F4DA-7215-0861-E7C94A33F8C8}"/>
              </a:ext>
            </a:extLst>
          </p:cNvPr>
          <p:cNvSpPr>
            <a:spLocks noGrp="1"/>
          </p:cNvSpPr>
          <p:nvPr>
            <p:ph type="title"/>
          </p:nvPr>
        </p:nvSpPr>
        <p:spPr/>
        <p:txBody>
          <a:bodyPr/>
          <a:lstStyle/>
          <a:p>
            <a:r>
              <a:rPr lang="en-US" altLang="en-US"/>
              <a:t>How Would You Treat?</a:t>
            </a:r>
          </a:p>
        </p:txBody>
      </p:sp>
      <p:sp>
        <p:nvSpPr>
          <p:cNvPr id="35843" name="Content Placeholder 2">
            <a:extLst>
              <a:ext uri="{FF2B5EF4-FFF2-40B4-BE49-F238E27FC236}">
                <a16:creationId xmlns:a16="http://schemas.microsoft.com/office/drawing/2014/main" id="{6F452F6F-5534-2B21-1465-BBE3FEB066D0}"/>
              </a:ext>
            </a:extLst>
          </p:cNvPr>
          <p:cNvSpPr>
            <a:spLocks noGrp="1"/>
          </p:cNvSpPr>
          <p:nvPr>
            <p:ph idx="1"/>
          </p:nvPr>
        </p:nvSpPr>
        <p:spPr>
          <a:xfrm>
            <a:off x="457200" y="1600200"/>
            <a:ext cx="8686800" cy="4525963"/>
          </a:xfrm>
        </p:spPr>
        <p:txBody>
          <a:bodyPr/>
          <a:lstStyle/>
          <a:p>
            <a:r>
              <a:rPr lang="en-US" altLang="en-US"/>
              <a:t>A) Immediate Coronary Intervention </a:t>
            </a:r>
          </a:p>
          <a:p>
            <a:r>
              <a:rPr lang="en-US" altLang="en-US"/>
              <a:t>B) Immediate CAGB Surgery</a:t>
            </a:r>
          </a:p>
          <a:p>
            <a:r>
              <a:rPr lang="en-US" altLang="en-US"/>
              <a:t>C) Right Side Mechanical Support (Right Impella)</a:t>
            </a:r>
          </a:p>
          <a:p>
            <a:r>
              <a:rPr lang="en-US" altLang="en-US"/>
              <a:t>D) Left Side Mechanical Support (Left Impella)</a:t>
            </a:r>
          </a:p>
          <a:p>
            <a:r>
              <a:rPr lang="en-US" altLang="en-US"/>
              <a:t>E) Admit to ICU</a:t>
            </a:r>
          </a:p>
        </p:txBody>
      </p:sp>
      <p:sp>
        <p:nvSpPr>
          <p:cNvPr id="35844" name="Slide Number Placeholder 3">
            <a:extLst>
              <a:ext uri="{FF2B5EF4-FFF2-40B4-BE49-F238E27FC236}">
                <a16:creationId xmlns:a16="http://schemas.microsoft.com/office/drawing/2014/main" id="{BFD4E777-FCF3-559F-3DDF-777B9EDC6FB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5770A38-DA55-4416-8448-2AF48841FE4A}" type="slidenum">
              <a:rPr lang="en-US" altLang="en-US">
                <a:solidFill>
                  <a:srgbClr val="898989"/>
                </a:solidFill>
                <a:latin typeface="Calibri" panose="020F0502020204030204" pitchFamily="34" charset="0"/>
              </a:rPr>
              <a:pPr/>
              <a:t>33</a:t>
            </a:fld>
            <a:endParaRPr lang="en-US" altLang="en-US">
              <a:solidFill>
                <a:srgbClr val="898989"/>
              </a:solidFill>
              <a:latin typeface="Calibri" panose="020F050202020403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4B815A86-40C3-FEA9-D834-1A3D25E9E413}"/>
              </a:ext>
            </a:extLst>
          </p:cNvPr>
          <p:cNvSpPr>
            <a:spLocks noGrp="1"/>
          </p:cNvSpPr>
          <p:nvPr>
            <p:ph type="title"/>
          </p:nvPr>
        </p:nvSpPr>
        <p:spPr>
          <a:xfrm>
            <a:off x="457200" y="0"/>
            <a:ext cx="8229600" cy="1143000"/>
          </a:xfrm>
        </p:spPr>
        <p:txBody>
          <a:bodyPr/>
          <a:lstStyle/>
          <a:p>
            <a:r>
              <a:rPr lang="en-US" altLang="en-US"/>
              <a:t>How Would You Treat?</a:t>
            </a:r>
          </a:p>
        </p:txBody>
      </p:sp>
      <p:sp>
        <p:nvSpPr>
          <p:cNvPr id="36867" name="Content Placeholder 2">
            <a:extLst>
              <a:ext uri="{FF2B5EF4-FFF2-40B4-BE49-F238E27FC236}">
                <a16:creationId xmlns:a16="http://schemas.microsoft.com/office/drawing/2014/main" id="{6644F08C-EB71-76D2-C45F-818989E7A466}"/>
              </a:ext>
            </a:extLst>
          </p:cNvPr>
          <p:cNvSpPr>
            <a:spLocks noGrp="1"/>
          </p:cNvSpPr>
          <p:nvPr>
            <p:ph idx="1"/>
          </p:nvPr>
        </p:nvSpPr>
        <p:spPr>
          <a:xfrm>
            <a:off x="0" y="685800"/>
            <a:ext cx="9144000" cy="762000"/>
          </a:xfrm>
        </p:spPr>
        <p:txBody>
          <a:bodyPr/>
          <a:lstStyle/>
          <a:p>
            <a:r>
              <a:rPr lang="en-US" altLang="en-US"/>
              <a:t>D) Left Side Mechanical Support (Left Impella)</a:t>
            </a:r>
          </a:p>
        </p:txBody>
      </p:sp>
      <p:pic>
        <p:nvPicPr>
          <p:cNvPr id="36868" name="Picture 4" descr="LV unloading 2.png">
            <a:extLst>
              <a:ext uri="{FF2B5EF4-FFF2-40B4-BE49-F238E27FC236}">
                <a16:creationId xmlns:a16="http://schemas.microsoft.com/office/drawing/2014/main" id="{7D5B1151-FA0D-3DB6-D157-E532A09F4FE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219200"/>
            <a:ext cx="7315200" cy="547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Rectangle 5">
            <a:extLst>
              <a:ext uri="{FF2B5EF4-FFF2-40B4-BE49-F238E27FC236}">
                <a16:creationId xmlns:a16="http://schemas.microsoft.com/office/drawing/2014/main" id="{685189DD-B3C1-0DCD-C21B-4F48DD8D54C2}"/>
              </a:ext>
            </a:extLst>
          </p:cNvPr>
          <p:cNvSpPr>
            <a:spLocks noChangeArrowheads="1"/>
          </p:cNvSpPr>
          <p:nvPr/>
        </p:nvSpPr>
        <p:spPr bwMode="auto">
          <a:xfrm>
            <a:off x="0" y="6396038"/>
            <a:ext cx="9144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t>Curran, J., Burkhoff, D. &amp; Kloner, R.A. Beyond Reperfusion: Acute Ventricular Unloading and Cardioprotection During Myocardial Infarction. </a:t>
            </a:r>
            <a:r>
              <a:rPr lang="en-US" altLang="en-US" sz="1200" i="1"/>
              <a:t>J. of Cardiovasc. Trans. Res.</a:t>
            </a:r>
            <a:r>
              <a:rPr lang="en-US" altLang="en-US" sz="1200"/>
              <a:t> </a:t>
            </a:r>
            <a:r>
              <a:rPr lang="en-US" altLang="en-US" sz="1200" b="1"/>
              <a:t>12</a:t>
            </a:r>
            <a:r>
              <a:rPr lang="en-US" altLang="en-US" sz="1200"/>
              <a:t>, 95–106 (2019). https://doi.org/10.1007/s12265-019-9863-z</a:t>
            </a:r>
          </a:p>
        </p:txBody>
      </p:sp>
      <p:sp>
        <p:nvSpPr>
          <p:cNvPr id="36870" name="Slide Number Placeholder 5">
            <a:extLst>
              <a:ext uri="{FF2B5EF4-FFF2-40B4-BE49-F238E27FC236}">
                <a16:creationId xmlns:a16="http://schemas.microsoft.com/office/drawing/2014/main" id="{21D5D620-5B71-BED2-F736-2DEEE49FDD3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2A6FBF3-BBA8-4225-B7BE-6B1926EF1CD1}" type="slidenum">
              <a:rPr lang="en-US" altLang="en-US">
                <a:solidFill>
                  <a:srgbClr val="898989"/>
                </a:solidFill>
                <a:latin typeface="Calibri" panose="020F0502020204030204" pitchFamily="34" charset="0"/>
              </a:rPr>
              <a:pPr/>
              <a:t>34</a:t>
            </a:fld>
            <a:endParaRPr lang="en-US" altLang="en-US">
              <a:solidFill>
                <a:srgbClr val="898989"/>
              </a:solidFill>
              <a:latin typeface="Calibri" panose="020F0502020204030204"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8292DEF0-98FC-A0DF-8184-E2A72DC6E9A3}"/>
              </a:ext>
            </a:extLst>
          </p:cNvPr>
          <p:cNvSpPr>
            <a:spLocks noGrp="1"/>
          </p:cNvSpPr>
          <p:nvPr>
            <p:ph type="title"/>
          </p:nvPr>
        </p:nvSpPr>
        <p:spPr/>
        <p:txBody>
          <a:bodyPr/>
          <a:lstStyle/>
          <a:p>
            <a:r>
              <a:rPr lang="en-US" altLang="en-US"/>
              <a:t>Tips and Tricks</a:t>
            </a:r>
          </a:p>
        </p:txBody>
      </p:sp>
      <p:sp>
        <p:nvSpPr>
          <p:cNvPr id="3" name="Content Placeholder 2">
            <a:extLst>
              <a:ext uri="{FF2B5EF4-FFF2-40B4-BE49-F238E27FC236}">
                <a16:creationId xmlns:a16="http://schemas.microsoft.com/office/drawing/2014/main" id="{2DE9A25E-FC56-8EC2-1B25-327F185FB7C2}"/>
              </a:ext>
            </a:extLst>
          </p:cNvPr>
          <p:cNvSpPr>
            <a:spLocks noGrp="1"/>
          </p:cNvSpPr>
          <p:nvPr>
            <p:ph idx="1"/>
          </p:nvPr>
        </p:nvSpPr>
        <p:spPr>
          <a:xfrm>
            <a:off x="609600" y="1219200"/>
            <a:ext cx="7886700" cy="5638800"/>
          </a:xfrm>
        </p:spPr>
        <p:txBody>
          <a:bodyPr>
            <a:normAutofit fontScale="77500" lnSpcReduction="20000"/>
          </a:bodyPr>
          <a:lstStyle/>
          <a:p>
            <a:pPr>
              <a:defRPr/>
            </a:pPr>
            <a:endParaRPr lang="en-US" dirty="0"/>
          </a:p>
          <a:p>
            <a:pPr>
              <a:defRPr/>
            </a:pPr>
            <a:r>
              <a:rPr lang="en-US" dirty="0"/>
              <a:t>Pressure does not accurately reflect flow when vascular impedance is abnormal</a:t>
            </a:r>
          </a:p>
          <a:p>
            <a:pPr>
              <a:defRPr/>
            </a:pPr>
            <a:endParaRPr lang="en-US" dirty="0"/>
          </a:p>
          <a:p>
            <a:pPr>
              <a:defRPr/>
            </a:pPr>
            <a:r>
              <a:rPr lang="en-US" dirty="0"/>
              <a:t>Remember complications that can impact </a:t>
            </a:r>
            <a:r>
              <a:rPr lang="en-US" dirty="0" err="1"/>
              <a:t>cardiogenic</a:t>
            </a:r>
            <a:r>
              <a:rPr lang="en-US" dirty="0"/>
              <a:t> shock</a:t>
            </a:r>
          </a:p>
          <a:p>
            <a:pPr>
              <a:defRPr/>
            </a:pPr>
            <a:endParaRPr lang="en-US" dirty="0"/>
          </a:p>
          <a:p>
            <a:pPr>
              <a:defRPr/>
            </a:pPr>
            <a:r>
              <a:rPr lang="en-US" dirty="0"/>
              <a:t>Most patients will have multiple co-morbidities  complicating their care</a:t>
            </a:r>
          </a:p>
          <a:p>
            <a:pPr>
              <a:defRPr/>
            </a:pPr>
            <a:endParaRPr lang="en-US" dirty="0"/>
          </a:p>
          <a:p>
            <a:pPr>
              <a:defRPr/>
            </a:pPr>
            <a:r>
              <a:rPr lang="en-US" dirty="0"/>
              <a:t>Respiratory variation, PEEP, Mechanical ventilation all effect </a:t>
            </a:r>
            <a:r>
              <a:rPr lang="en-US" dirty="0" err="1"/>
              <a:t>hemodynamics</a:t>
            </a:r>
            <a:endParaRPr lang="en-US" dirty="0"/>
          </a:p>
          <a:p>
            <a:pPr>
              <a:defRPr/>
            </a:pPr>
            <a:endParaRPr lang="en-US" dirty="0"/>
          </a:p>
          <a:p>
            <a:pPr>
              <a:defRPr/>
            </a:pPr>
            <a:r>
              <a:rPr lang="en-US" dirty="0"/>
              <a:t>Consider evaluating CPO and </a:t>
            </a:r>
            <a:r>
              <a:rPr lang="en-US" dirty="0" err="1"/>
              <a:t>PAPi</a:t>
            </a:r>
            <a:r>
              <a:rPr lang="en-US" dirty="0"/>
              <a:t> in addition to other </a:t>
            </a:r>
            <a:r>
              <a:rPr lang="en-US" dirty="0" err="1"/>
              <a:t>hemodynamics</a:t>
            </a:r>
            <a:endParaRPr lang="en-US" dirty="0"/>
          </a:p>
          <a:p>
            <a:pPr>
              <a:defRPr/>
            </a:pPr>
            <a:endParaRPr lang="en-US" dirty="0"/>
          </a:p>
        </p:txBody>
      </p:sp>
      <p:sp>
        <p:nvSpPr>
          <p:cNvPr id="37892" name="Slide Number Placeholder 3">
            <a:extLst>
              <a:ext uri="{FF2B5EF4-FFF2-40B4-BE49-F238E27FC236}">
                <a16:creationId xmlns:a16="http://schemas.microsoft.com/office/drawing/2014/main" id="{59846B11-B66A-8282-B17B-26C12170174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4AABEFB-E6CC-4BAD-9178-B4FE62970FB3}" type="slidenum">
              <a:rPr lang="en-US" altLang="en-US">
                <a:solidFill>
                  <a:srgbClr val="898989"/>
                </a:solidFill>
                <a:latin typeface="Calibri" panose="020F0502020204030204" pitchFamily="34" charset="0"/>
              </a:rPr>
              <a:pPr/>
              <a:t>35</a:t>
            </a:fld>
            <a:endParaRPr lang="en-US" altLang="en-US">
              <a:solidFill>
                <a:srgbClr val="898989"/>
              </a:solidFill>
              <a:latin typeface="Calibri" panose="020F0502020204030204"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05AAD20E-F283-AE13-C8EA-6EE06285CE18}"/>
              </a:ext>
            </a:extLst>
          </p:cNvPr>
          <p:cNvSpPr>
            <a:spLocks noGrp="1" noChangeArrowheads="1"/>
          </p:cNvSpPr>
          <p:nvPr>
            <p:ph type="title"/>
          </p:nvPr>
        </p:nvSpPr>
        <p:spPr>
          <a:xfrm>
            <a:off x="228600" y="0"/>
            <a:ext cx="8229600" cy="914400"/>
          </a:xfrm>
        </p:spPr>
        <p:txBody>
          <a:bodyPr/>
          <a:lstStyle/>
          <a:p>
            <a:r>
              <a:rPr lang="en-US" altLang="en-US" sz="4000"/>
              <a:t>Thank You</a:t>
            </a:r>
          </a:p>
        </p:txBody>
      </p:sp>
      <p:pic>
        <p:nvPicPr>
          <p:cNvPr id="38915" name="Picture 3" descr="Keys">
            <a:extLst>
              <a:ext uri="{FF2B5EF4-FFF2-40B4-BE49-F238E27FC236}">
                <a16:creationId xmlns:a16="http://schemas.microsoft.com/office/drawing/2014/main" id="{A230C7B4-18A7-A113-2E4A-8184FEA21EAB}"/>
              </a:ext>
            </a:extLst>
          </p:cNvPr>
          <p:cNvPicPr>
            <a:picLocks noGrp="1" noChangeAspect="1" noChangeArrowheads="1"/>
          </p:cNvPicPr>
          <p:nvPr>
            <p:ph type="body" idx="1"/>
          </p:nvPr>
        </p:nvPicPr>
        <p:blipFill>
          <a:blip r:embed="rId4">
            <a:extLst>
              <a:ext uri="{28A0092B-C50C-407E-A947-70E740481C1C}">
                <a14:useLocalDpi xmlns:a14="http://schemas.microsoft.com/office/drawing/2010/main" val="0"/>
              </a:ext>
            </a:extLst>
          </a:blip>
          <a:srcRect/>
          <a:stretch>
            <a:fillRect/>
          </a:stretch>
        </p:blipFill>
        <p:spPr>
          <a:xfrm>
            <a:off x="0" y="762000"/>
            <a:ext cx="9144000" cy="6096000"/>
          </a:xfrm>
          <a:noFill/>
        </p:spPr>
      </p:pic>
      <p:sp>
        <p:nvSpPr>
          <p:cNvPr id="38916" name="Slide Number Placeholder 3">
            <a:extLst>
              <a:ext uri="{FF2B5EF4-FFF2-40B4-BE49-F238E27FC236}">
                <a16:creationId xmlns:a16="http://schemas.microsoft.com/office/drawing/2014/main" id="{EBE1AC52-FF98-BEB3-4294-C737E460C12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4AA94DF-6227-4553-B4DC-3DB484C85092}" type="slidenum">
              <a:rPr lang="en-US" altLang="en-US">
                <a:solidFill>
                  <a:srgbClr val="898989"/>
                </a:solidFill>
                <a:latin typeface="Calibri" panose="020F0502020204030204" pitchFamily="34" charset="0"/>
              </a:rPr>
              <a:pPr/>
              <a:t>36</a:t>
            </a:fld>
            <a:endParaRPr lang="en-US" altLang="en-US">
              <a:solidFill>
                <a:srgbClr val="898989"/>
              </a:solidFill>
              <a:latin typeface="Calibri" panose="020F0502020204030204" pitchFamily="34" charset="0"/>
            </a:endParaRPr>
          </a:p>
        </p:txBody>
      </p:sp>
    </p:spTree>
    <p:custDataLst>
      <p:tags r:id="rId1"/>
    </p:custData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a:extLst>
              <a:ext uri="{FF2B5EF4-FFF2-40B4-BE49-F238E27FC236}">
                <a16:creationId xmlns:a16="http://schemas.microsoft.com/office/drawing/2014/main" id="{356A00B2-ECAE-C772-04A8-C9EB5F834698}"/>
              </a:ext>
            </a:extLst>
          </p:cNvPr>
          <p:cNvSpPr>
            <a:spLocks noGrp="1"/>
          </p:cNvSpPr>
          <p:nvPr>
            <p:ph type="title"/>
          </p:nvPr>
        </p:nvSpPr>
        <p:spPr>
          <a:xfrm>
            <a:off x="571500" y="196850"/>
            <a:ext cx="8039100" cy="927100"/>
          </a:xfrm>
        </p:spPr>
        <p:txBody>
          <a:bodyPr/>
          <a:lstStyle/>
          <a:p>
            <a:br>
              <a:rPr lang="en-US" altLang="en-US"/>
            </a:br>
            <a:r>
              <a:rPr lang="en-US" altLang="en-US"/>
              <a:t>Shock—”by any other name…”</a:t>
            </a:r>
            <a:br>
              <a:rPr lang="en-US" altLang="en-US"/>
            </a:br>
            <a:endParaRPr lang="en-US" altLang="en-US"/>
          </a:p>
        </p:txBody>
      </p:sp>
      <p:sp>
        <p:nvSpPr>
          <p:cNvPr id="7171" name="Content Placeholder 2">
            <a:extLst>
              <a:ext uri="{FF2B5EF4-FFF2-40B4-BE49-F238E27FC236}">
                <a16:creationId xmlns:a16="http://schemas.microsoft.com/office/drawing/2014/main" id="{158B4B95-7214-568B-A38E-0440DBD06A89}"/>
              </a:ext>
            </a:extLst>
          </p:cNvPr>
          <p:cNvSpPr>
            <a:spLocks noGrp="1"/>
          </p:cNvSpPr>
          <p:nvPr>
            <p:ph sz="half" idx="1"/>
          </p:nvPr>
        </p:nvSpPr>
        <p:spPr>
          <a:xfrm>
            <a:off x="304800" y="1371600"/>
            <a:ext cx="5410200" cy="5257800"/>
          </a:xfrm>
        </p:spPr>
        <p:txBody>
          <a:bodyPr/>
          <a:lstStyle/>
          <a:p>
            <a:r>
              <a:rPr lang="en-US" altLang="en-US" sz="2400"/>
              <a:t>Hippocrates perhaps first to describe shock </a:t>
            </a:r>
          </a:p>
          <a:p>
            <a:r>
              <a:rPr lang="en-US" altLang="en-US" sz="2400"/>
              <a:t>French surgeon Henri Francois Le Dran was the first person to use the term shock in 1737 </a:t>
            </a:r>
          </a:p>
          <a:p>
            <a:r>
              <a:rPr lang="en-US" altLang="en-US" sz="2400"/>
              <a:t>“The rude unhinging of the machinery of life” – Samuel Gross, 1872</a:t>
            </a:r>
          </a:p>
          <a:p>
            <a:r>
              <a:rPr lang="en-US" altLang="en-US" sz="2400"/>
              <a:t>End-organ cellular dysfunction due to tissue hypoperfusion</a:t>
            </a:r>
          </a:p>
          <a:p>
            <a:r>
              <a:rPr lang="en-US" altLang="en-US" sz="2400"/>
              <a:t>Cardiogenic, Hypovolemic, Obstructive, Distributive (Anaphylactic, Septic, Neurogenic)</a:t>
            </a:r>
          </a:p>
        </p:txBody>
      </p:sp>
      <p:pic>
        <p:nvPicPr>
          <p:cNvPr id="7172" name="Content Placeholder 4" descr="9-27-2012 2-09-18 PM.png">
            <a:extLst>
              <a:ext uri="{FF2B5EF4-FFF2-40B4-BE49-F238E27FC236}">
                <a16:creationId xmlns:a16="http://schemas.microsoft.com/office/drawing/2014/main" id="{71A1EA80-6171-8E70-2271-84CAF79AFE40}"/>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562600" y="1447800"/>
            <a:ext cx="3008313" cy="4192588"/>
          </a:xfrm>
        </p:spPr>
      </p:pic>
      <p:sp>
        <p:nvSpPr>
          <p:cNvPr id="7173" name="Slide Number Placeholder 4">
            <a:extLst>
              <a:ext uri="{FF2B5EF4-FFF2-40B4-BE49-F238E27FC236}">
                <a16:creationId xmlns:a16="http://schemas.microsoft.com/office/drawing/2014/main" id="{3D1A1021-6836-7150-67AA-27D6AB9209E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8647B2C-96BE-4CCB-873E-2F7B3FA9A147}" type="slidenum">
              <a:rPr lang="en-US" altLang="en-US">
                <a:solidFill>
                  <a:srgbClr val="898989"/>
                </a:solidFill>
                <a:latin typeface="Calibri" panose="020F0502020204030204" pitchFamily="34" charset="0"/>
              </a:rPr>
              <a:pPr/>
              <a:t>4</a:t>
            </a:fld>
            <a:endParaRPr lang="en-US" altLang="en-US">
              <a:solidFill>
                <a:srgbClr val="898989"/>
              </a:solidFill>
              <a:latin typeface="Calibri" panose="020F050202020403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B50ADD81-B21A-E3DC-41B5-1C393302E143}"/>
              </a:ext>
            </a:extLst>
          </p:cNvPr>
          <p:cNvSpPr>
            <a:spLocks noGrp="1" noChangeArrowheads="1"/>
          </p:cNvSpPr>
          <p:nvPr>
            <p:ph type="title"/>
          </p:nvPr>
        </p:nvSpPr>
        <p:spPr>
          <a:xfrm>
            <a:off x="609600" y="304800"/>
            <a:ext cx="7772400" cy="1143000"/>
          </a:xfrm>
        </p:spPr>
        <p:txBody>
          <a:bodyPr/>
          <a:lstStyle/>
          <a:p>
            <a:r>
              <a:rPr lang="en-US" altLang="en-US"/>
              <a:t>Cardiogenic Shock</a:t>
            </a:r>
          </a:p>
        </p:txBody>
      </p:sp>
      <p:sp>
        <p:nvSpPr>
          <p:cNvPr id="8195" name="Rectangle 3">
            <a:extLst>
              <a:ext uri="{FF2B5EF4-FFF2-40B4-BE49-F238E27FC236}">
                <a16:creationId xmlns:a16="http://schemas.microsoft.com/office/drawing/2014/main" id="{FF6F21FF-AAFF-F776-D21A-79E98CCB0ACB}"/>
              </a:ext>
            </a:extLst>
          </p:cNvPr>
          <p:cNvSpPr>
            <a:spLocks noGrp="1" noChangeArrowheads="1"/>
          </p:cNvSpPr>
          <p:nvPr>
            <p:ph type="body" sz="half" idx="1"/>
          </p:nvPr>
        </p:nvSpPr>
        <p:spPr>
          <a:xfrm>
            <a:off x="0" y="1676400"/>
            <a:ext cx="4495800" cy="4267200"/>
          </a:xfrm>
        </p:spPr>
        <p:txBody>
          <a:bodyPr/>
          <a:lstStyle/>
          <a:p>
            <a:r>
              <a:rPr lang="en-US" altLang="en-US" sz="2800"/>
              <a:t>The impaired ability of the heart to pump blood</a:t>
            </a:r>
          </a:p>
          <a:p>
            <a:r>
              <a:rPr lang="en-US" altLang="en-US" sz="2800"/>
              <a:t>Pump failure of the left or right ventricle</a:t>
            </a:r>
          </a:p>
          <a:p>
            <a:r>
              <a:rPr lang="en-US" altLang="en-US" sz="2800"/>
              <a:t>Most common cause is LV MI (Anterior)</a:t>
            </a:r>
          </a:p>
          <a:p>
            <a:r>
              <a:rPr lang="en-US" altLang="en-US" sz="2800"/>
              <a:t>Occurs when &gt; 40% of ventricular mass damage</a:t>
            </a:r>
          </a:p>
          <a:p>
            <a:r>
              <a:rPr lang="en-US" altLang="en-US" sz="2800"/>
              <a:t>Mortality rate of 50 % or &gt;</a:t>
            </a:r>
          </a:p>
          <a:p>
            <a:endParaRPr lang="en-US" altLang="en-US" sz="2800"/>
          </a:p>
        </p:txBody>
      </p:sp>
      <p:pic>
        <p:nvPicPr>
          <p:cNvPr id="8196" name="Picture 3" descr="Ant View labeled">
            <a:extLst>
              <a:ext uri="{FF2B5EF4-FFF2-40B4-BE49-F238E27FC236}">
                <a16:creationId xmlns:a16="http://schemas.microsoft.com/office/drawing/2014/main" id="{124549DF-8D73-0BC9-694F-208ACF1EEE2C}"/>
              </a:ext>
            </a:extLst>
          </p:cNvPr>
          <p:cNvPicPr>
            <a:picLocks noGrp="1" noChangeAspect="1" noChangeArrowheads="1"/>
          </p:cNvPicPr>
          <p:nvPr>
            <p:ph type="clipArt" sz="half" idx="2"/>
          </p:nvPr>
        </p:nvPicPr>
        <p:blipFill>
          <a:blip r:embed="rId4">
            <a:extLst>
              <a:ext uri="{28A0092B-C50C-407E-A947-70E740481C1C}">
                <a14:useLocalDpi xmlns:a14="http://schemas.microsoft.com/office/drawing/2010/main" val="0"/>
              </a:ext>
            </a:extLst>
          </a:blip>
          <a:srcRect/>
          <a:stretch>
            <a:fillRect/>
          </a:stretch>
        </p:blipFill>
        <p:spPr>
          <a:xfrm>
            <a:off x="4648200" y="1981200"/>
            <a:ext cx="3962400" cy="3962400"/>
          </a:xfrm>
          <a:noFill/>
        </p:spPr>
      </p:pic>
      <p:sp>
        <p:nvSpPr>
          <p:cNvPr id="8197" name="Slide Number Placeholder 4">
            <a:extLst>
              <a:ext uri="{FF2B5EF4-FFF2-40B4-BE49-F238E27FC236}">
                <a16:creationId xmlns:a16="http://schemas.microsoft.com/office/drawing/2014/main" id="{8EE0CEAC-854F-D45A-7965-2BBA6BDB888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07AA182-D482-4618-AD76-79938DAF6F8C}" type="slidenum">
              <a:rPr lang="en-US" altLang="en-US">
                <a:solidFill>
                  <a:srgbClr val="898989"/>
                </a:solidFill>
                <a:latin typeface="Calibri" panose="020F0502020204030204" pitchFamily="34" charset="0"/>
              </a:rPr>
              <a:pPr/>
              <a:t>5</a:t>
            </a:fld>
            <a:endParaRPr lang="en-US" altLang="en-US">
              <a:solidFill>
                <a:srgbClr val="898989"/>
              </a:solidFill>
              <a:latin typeface="Calibri" panose="020F0502020204030204" pitchFamily="34" charset="0"/>
            </a:endParaRPr>
          </a:p>
        </p:txBody>
      </p:sp>
    </p:spTree>
    <p:custDataLst>
      <p:tags r:id="rId1"/>
    </p:custData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a:extLst>
              <a:ext uri="{FF2B5EF4-FFF2-40B4-BE49-F238E27FC236}">
                <a16:creationId xmlns:a16="http://schemas.microsoft.com/office/drawing/2014/main" id="{7E841A86-BA4F-8181-6A98-FBD4C023EA0A}"/>
              </a:ext>
            </a:extLst>
          </p:cNvPr>
          <p:cNvSpPr>
            <a:spLocks noGrp="1"/>
          </p:cNvSpPr>
          <p:nvPr>
            <p:ph type="title"/>
          </p:nvPr>
        </p:nvSpPr>
        <p:spPr>
          <a:xfrm>
            <a:off x="628650" y="0"/>
            <a:ext cx="7886700" cy="1325563"/>
          </a:xfrm>
        </p:spPr>
        <p:txBody>
          <a:bodyPr/>
          <a:lstStyle/>
          <a:p>
            <a:r>
              <a:rPr lang="en-US" altLang="en-US"/>
              <a:t>Etiologies of Cardiogenic Shock</a:t>
            </a:r>
          </a:p>
        </p:txBody>
      </p:sp>
      <p:sp>
        <p:nvSpPr>
          <p:cNvPr id="3" name="Content Placeholder 2">
            <a:extLst>
              <a:ext uri="{FF2B5EF4-FFF2-40B4-BE49-F238E27FC236}">
                <a16:creationId xmlns:a16="http://schemas.microsoft.com/office/drawing/2014/main" id="{3F1ED07D-4813-5B45-EAF0-F16556A4781F}"/>
              </a:ext>
            </a:extLst>
          </p:cNvPr>
          <p:cNvSpPr>
            <a:spLocks noGrp="1"/>
          </p:cNvSpPr>
          <p:nvPr>
            <p:ph sz="half" idx="1"/>
          </p:nvPr>
        </p:nvSpPr>
        <p:spPr>
          <a:xfrm>
            <a:off x="511175" y="1277938"/>
            <a:ext cx="3886200" cy="5199062"/>
          </a:xfrm>
        </p:spPr>
        <p:txBody>
          <a:bodyPr>
            <a:normAutofit fontScale="92500" lnSpcReduction="10000"/>
          </a:bodyPr>
          <a:lstStyle/>
          <a:p>
            <a:pPr>
              <a:defRPr/>
            </a:pPr>
            <a:r>
              <a:rPr lang="en-US" sz="3500" dirty="0"/>
              <a:t>ACS, STEMI, NSTEMI</a:t>
            </a:r>
          </a:p>
          <a:p>
            <a:pPr lvl="1">
              <a:defRPr/>
            </a:pPr>
            <a:r>
              <a:rPr lang="en-US" sz="3500" dirty="0"/>
              <a:t>LV Failure, RV failure</a:t>
            </a:r>
          </a:p>
          <a:p>
            <a:pPr>
              <a:defRPr/>
            </a:pPr>
            <a:r>
              <a:rPr lang="en-US" sz="3500" dirty="0"/>
              <a:t>Mechanical Complications</a:t>
            </a:r>
          </a:p>
          <a:p>
            <a:pPr lvl="1">
              <a:defRPr/>
            </a:pPr>
            <a:r>
              <a:rPr lang="en-US" sz="3500" dirty="0"/>
              <a:t>MR, VSD, Rupture, Tamponade</a:t>
            </a:r>
          </a:p>
          <a:p>
            <a:pPr>
              <a:defRPr/>
            </a:pPr>
            <a:r>
              <a:rPr lang="en-US" sz="3500" dirty="0"/>
              <a:t>Advanced Heart Failure</a:t>
            </a:r>
          </a:p>
          <a:p>
            <a:pPr>
              <a:defRPr/>
            </a:pPr>
            <a:endParaRPr lang="en-US" sz="3500" dirty="0"/>
          </a:p>
          <a:p>
            <a:pPr>
              <a:defRPr/>
            </a:pPr>
            <a:endParaRPr lang="en-US" dirty="0"/>
          </a:p>
          <a:p>
            <a:pPr>
              <a:defRPr/>
            </a:pPr>
            <a:endParaRPr lang="en-US" dirty="0"/>
          </a:p>
        </p:txBody>
      </p:sp>
      <p:graphicFrame>
        <p:nvGraphicFramePr>
          <p:cNvPr id="1026" name="Object 2">
            <a:extLst>
              <a:ext uri="{FF2B5EF4-FFF2-40B4-BE49-F238E27FC236}">
                <a16:creationId xmlns:a16="http://schemas.microsoft.com/office/drawing/2014/main" id="{AB75BB61-D1DE-9723-1399-DA1E615B55F7}"/>
              </a:ext>
            </a:extLst>
          </p:cNvPr>
          <p:cNvGraphicFramePr>
            <a:graphicFrameLocks noGrp="1"/>
          </p:cNvGraphicFramePr>
          <p:nvPr>
            <p:ph sz="half" idx="2"/>
          </p:nvPr>
        </p:nvGraphicFramePr>
        <p:xfrm>
          <a:off x="5375275" y="1277938"/>
          <a:ext cx="2916238" cy="3168650"/>
        </p:xfrm>
        <a:graphic>
          <a:graphicData uri="http://schemas.openxmlformats.org/presentationml/2006/ole">
            <mc:AlternateContent xmlns:mc="http://schemas.openxmlformats.org/markup-compatibility/2006">
              <mc:Choice xmlns:v="urn:schemas-microsoft-com:vml" Requires="v">
                <p:oleObj spid="_x0000_s1026" name="Chart" r:id="rId3" imgW="0" imgH="0" progId="MSGraph.Chart.8">
                  <p:embed/>
                </p:oleObj>
              </mc:Choice>
              <mc:Fallback>
                <p:oleObj name="Chart" r:id="rId3" imgW="0" imgH="0" progId="MSGraph.Chart.8">
                  <p:embed/>
                  <p:pic>
                    <p:nvPicPr>
                      <p:cNvPr id="1026" name="Object 2">
                        <a:extLst>
                          <a:ext uri="{FF2B5EF4-FFF2-40B4-BE49-F238E27FC236}">
                            <a16:creationId xmlns:a16="http://schemas.microsoft.com/office/drawing/2014/main" id="{AB75BB61-D1DE-9723-1399-DA1E615B55F7}"/>
                          </a:ext>
                        </a:extLst>
                      </p:cNvPr>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5275" y="1277938"/>
                        <a:ext cx="2916238" cy="3168650"/>
                      </a:xfrm>
                      <a:prstGeom prst="rect">
                        <a:avLst/>
                      </a:prstGeom>
                      <a:solidFill>
                        <a:srgbClr val="FFC000"/>
                      </a:solidFill>
                    </p:spPr>
                  </p:pic>
                </p:oleObj>
              </mc:Fallback>
            </mc:AlternateContent>
          </a:graphicData>
        </a:graphic>
      </p:graphicFrame>
      <p:pic>
        <p:nvPicPr>
          <p:cNvPr id="1029" name="Picture 7">
            <a:extLst>
              <a:ext uri="{FF2B5EF4-FFF2-40B4-BE49-F238E27FC236}">
                <a16:creationId xmlns:a16="http://schemas.microsoft.com/office/drawing/2014/main" id="{E03CB0AC-F7D2-0F65-1BD3-47D2FEC5986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32325" y="1277938"/>
            <a:ext cx="4130675" cy="449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Slide Number Placeholder 5">
            <a:extLst>
              <a:ext uri="{FF2B5EF4-FFF2-40B4-BE49-F238E27FC236}">
                <a16:creationId xmlns:a16="http://schemas.microsoft.com/office/drawing/2014/main" id="{A28B8E70-DD4E-87A6-1F9D-CFFE12142D5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BA99DA9-47EE-47BB-83F9-A226F84C2965}" type="slidenum">
              <a:rPr lang="en-US" altLang="en-US">
                <a:solidFill>
                  <a:srgbClr val="898989"/>
                </a:solidFill>
                <a:latin typeface="Calibri" panose="020F0502020204030204" pitchFamily="34" charset="0"/>
              </a:rPr>
              <a:pPr/>
              <a:t>6</a:t>
            </a:fld>
            <a:endParaRPr lang="en-US" altLang="en-US">
              <a:solidFill>
                <a:srgbClr val="898989"/>
              </a:solidFill>
              <a:latin typeface="Calibri" panose="020F050202020403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C75BFD8D-80E7-31EA-9573-45045A040088}"/>
              </a:ext>
            </a:extLst>
          </p:cNvPr>
          <p:cNvSpPr>
            <a:spLocks noGrp="1" noChangeArrowheads="1"/>
          </p:cNvSpPr>
          <p:nvPr>
            <p:ph type="title"/>
          </p:nvPr>
        </p:nvSpPr>
        <p:spPr>
          <a:xfrm>
            <a:off x="457200" y="0"/>
            <a:ext cx="8229600" cy="1143000"/>
          </a:xfrm>
        </p:spPr>
        <p:txBody>
          <a:bodyPr/>
          <a:lstStyle/>
          <a:p>
            <a:r>
              <a:rPr lang="en-US" altLang="en-US" sz="4000"/>
              <a:t>CLINICAL ASSESSMENT </a:t>
            </a:r>
            <a:endParaRPr lang="en-US" altLang="en-US"/>
          </a:p>
        </p:txBody>
      </p:sp>
      <p:sp>
        <p:nvSpPr>
          <p:cNvPr id="9219" name="Rectangle 3">
            <a:extLst>
              <a:ext uri="{FF2B5EF4-FFF2-40B4-BE49-F238E27FC236}">
                <a16:creationId xmlns:a16="http://schemas.microsoft.com/office/drawing/2014/main" id="{EF6EC228-9CDD-D0A7-AF50-BD21A4D509C3}"/>
              </a:ext>
            </a:extLst>
          </p:cNvPr>
          <p:cNvSpPr>
            <a:spLocks noGrp="1" noChangeArrowheads="1"/>
          </p:cNvSpPr>
          <p:nvPr>
            <p:ph type="body" sz="half" idx="1"/>
          </p:nvPr>
        </p:nvSpPr>
        <p:spPr>
          <a:xfrm>
            <a:off x="228600" y="1066800"/>
            <a:ext cx="5105400" cy="4114800"/>
          </a:xfrm>
        </p:spPr>
        <p:txBody>
          <a:bodyPr/>
          <a:lstStyle/>
          <a:p>
            <a:r>
              <a:rPr lang="en-US" altLang="en-US"/>
              <a:t>Pulmonary &amp; Peripheral Edema </a:t>
            </a:r>
          </a:p>
          <a:p>
            <a:r>
              <a:rPr lang="en-US" altLang="en-US"/>
              <a:t>JVD</a:t>
            </a:r>
          </a:p>
          <a:p>
            <a:r>
              <a:rPr lang="en-US" altLang="en-US"/>
              <a:t>Tachycardia, Tachypnea, </a:t>
            </a:r>
          </a:p>
          <a:p>
            <a:r>
              <a:rPr lang="en-US" altLang="en-US"/>
              <a:t>Crackles   </a:t>
            </a:r>
          </a:p>
          <a:p>
            <a:r>
              <a:rPr lang="en-US" altLang="en-US"/>
              <a:t>Dec. PaO2</a:t>
            </a:r>
          </a:p>
          <a:p>
            <a:r>
              <a:rPr lang="en-US" altLang="en-US"/>
              <a:t>Dec. Urine Output</a:t>
            </a:r>
          </a:p>
          <a:p>
            <a:r>
              <a:rPr lang="en-US" altLang="en-US"/>
              <a:t>Dec. LOC</a:t>
            </a:r>
          </a:p>
          <a:p>
            <a:r>
              <a:rPr lang="en-US" altLang="en-US"/>
              <a:t>Hemodynamics</a:t>
            </a:r>
          </a:p>
          <a:p>
            <a:pPr lvl="1"/>
            <a:r>
              <a:rPr lang="en-US" altLang="en-US" sz="2800"/>
              <a:t>Dec CO/CI, MAP</a:t>
            </a:r>
          </a:p>
          <a:p>
            <a:pPr lvl="1"/>
            <a:r>
              <a:rPr lang="en-US" altLang="en-US" sz="2800"/>
              <a:t>Inc. PCWP, PA, CVP, SVR</a:t>
            </a:r>
          </a:p>
          <a:p>
            <a:endParaRPr lang="en-US" altLang="en-US" b="1"/>
          </a:p>
        </p:txBody>
      </p:sp>
      <p:pic>
        <p:nvPicPr>
          <p:cNvPr id="9220" name="Picture 4" descr="heart8">
            <a:extLst>
              <a:ext uri="{FF2B5EF4-FFF2-40B4-BE49-F238E27FC236}">
                <a16:creationId xmlns:a16="http://schemas.microsoft.com/office/drawing/2014/main" id="{9BFB2DCD-F4F3-281C-89C3-970661921C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1143000"/>
            <a:ext cx="2819400" cy="530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Slide Number Placeholder 4">
            <a:extLst>
              <a:ext uri="{FF2B5EF4-FFF2-40B4-BE49-F238E27FC236}">
                <a16:creationId xmlns:a16="http://schemas.microsoft.com/office/drawing/2014/main" id="{EF33F1BC-8004-DC02-4FC3-AB101DB70CF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367B9D3-3BCB-4E70-9AD0-76531D4A3F11}" type="slidenum">
              <a:rPr lang="en-US" altLang="en-US">
                <a:solidFill>
                  <a:srgbClr val="898989"/>
                </a:solidFill>
                <a:latin typeface="Calibri" panose="020F0502020204030204" pitchFamily="34" charset="0"/>
              </a:rPr>
              <a:pPr/>
              <a:t>7</a:t>
            </a:fld>
            <a:endParaRPr lang="en-US" altLang="en-US">
              <a:solidFill>
                <a:srgbClr val="898989"/>
              </a:solidFill>
              <a:latin typeface="Calibri" panose="020F0502020204030204" pitchFamily="34" charset="0"/>
            </a:endParaRPr>
          </a:p>
        </p:txBody>
      </p:sp>
    </p:spTree>
    <p:custDataLst>
      <p:tags r:id="rId1"/>
    </p:custData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42" name="Picture 2" descr="page2">
            <a:extLst>
              <a:ext uri="{FF2B5EF4-FFF2-40B4-BE49-F238E27FC236}">
                <a16:creationId xmlns:a16="http://schemas.microsoft.com/office/drawing/2014/main" id="{A1AB2668-7615-FCED-1944-0C7C3E951B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2688" y="1298575"/>
            <a:ext cx="4238625" cy="532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1" name="Line 3">
            <a:extLst>
              <a:ext uri="{FF2B5EF4-FFF2-40B4-BE49-F238E27FC236}">
                <a16:creationId xmlns:a16="http://schemas.microsoft.com/office/drawing/2014/main" id="{110B97D0-1E1A-4B41-7C01-821B600EA72D}"/>
              </a:ext>
            </a:extLst>
          </p:cNvPr>
          <p:cNvSpPr>
            <a:spLocks noChangeShapeType="1"/>
          </p:cNvSpPr>
          <p:nvPr/>
        </p:nvSpPr>
        <p:spPr bwMode="auto">
          <a:xfrm flipV="1">
            <a:off x="4724400" y="1981200"/>
            <a:ext cx="0" cy="506413"/>
          </a:xfrm>
          <a:prstGeom prst="line">
            <a:avLst/>
          </a:prstGeom>
          <a:noFill/>
          <a:ln w="57150">
            <a:solidFill>
              <a:schemeClr val="tx1">
                <a:lumMod val="95000"/>
                <a:lumOff val="5000"/>
              </a:schemeClr>
            </a:solidFill>
            <a:round/>
            <a:headEnd/>
            <a:tailEnd type="triangle" w="med" len="med"/>
          </a:ln>
        </p:spPr>
        <p:txBody>
          <a:bodyPr wrap="none" anchor="ctr"/>
          <a:lstStyle/>
          <a:p>
            <a:pPr>
              <a:defRPr/>
            </a:pPr>
            <a:endParaRPr lang="en-US"/>
          </a:p>
        </p:txBody>
      </p:sp>
      <p:sp>
        <p:nvSpPr>
          <p:cNvPr id="63492" name="Line 4">
            <a:extLst>
              <a:ext uri="{FF2B5EF4-FFF2-40B4-BE49-F238E27FC236}">
                <a16:creationId xmlns:a16="http://schemas.microsoft.com/office/drawing/2014/main" id="{9622B340-4861-E4AF-ED22-462A1C52BF98}"/>
              </a:ext>
            </a:extLst>
          </p:cNvPr>
          <p:cNvSpPr>
            <a:spLocks noChangeShapeType="1"/>
          </p:cNvSpPr>
          <p:nvPr/>
        </p:nvSpPr>
        <p:spPr bwMode="auto">
          <a:xfrm flipV="1">
            <a:off x="4724400" y="1371600"/>
            <a:ext cx="0" cy="444500"/>
          </a:xfrm>
          <a:prstGeom prst="line">
            <a:avLst/>
          </a:prstGeom>
          <a:noFill/>
          <a:ln w="57150">
            <a:solidFill>
              <a:schemeClr val="tx1">
                <a:lumMod val="95000"/>
                <a:lumOff val="5000"/>
              </a:schemeClr>
            </a:solidFill>
            <a:round/>
            <a:headEnd/>
            <a:tailEnd type="triangle" w="med" len="med"/>
          </a:ln>
        </p:spPr>
        <p:txBody>
          <a:bodyPr wrap="none" anchor="ctr"/>
          <a:lstStyle/>
          <a:p>
            <a:pPr>
              <a:defRPr/>
            </a:pPr>
            <a:endParaRPr lang="en-US"/>
          </a:p>
        </p:txBody>
      </p:sp>
      <p:sp>
        <p:nvSpPr>
          <p:cNvPr id="63493" name="Line 5">
            <a:extLst>
              <a:ext uri="{FF2B5EF4-FFF2-40B4-BE49-F238E27FC236}">
                <a16:creationId xmlns:a16="http://schemas.microsoft.com/office/drawing/2014/main" id="{31D2C3B9-5133-2E5C-277E-1A7BD46BD0B4}"/>
              </a:ext>
            </a:extLst>
          </p:cNvPr>
          <p:cNvSpPr>
            <a:spLocks noChangeShapeType="1"/>
          </p:cNvSpPr>
          <p:nvPr/>
        </p:nvSpPr>
        <p:spPr bwMode="auto">
          <a:xfrm flipV="1">
            <a:off x="5080000" y="3138488"/>
            <a:ext cx="0" cy="762000"/>
          </a:xfrm>
          <a:prstGeom prst="line">
            <a:avLst/>
          </a:prstGeom>
          <a:noFill/>
          <a:ln w="57150">
            <a:solidFill>
              <a:schemeClr val="tx1">
                <a:lumMod val="95000"/>
                <a:lumOff val="5000"/>
              </a:schemeClr>
            </a:solidFill>
            <a:round/>
            <a:headEnd/>
            <a:tailEnd type="triangle" w="med" len="med"/>
          </a:ln>
        </p:spPr>
        <p:txBody>
          <a:bodyPr wrap="none" anchor="ctr"/>
          <a:lstStyle/>
          <a:p>
            <a:pPr>
              <a:defRPr/>
            </a:pPr>
            <a:endParaRPr lang="en-US"/>
          </a:p>
        </p:txBody>
      </p:sp>
      <p:sp>
        <p:nvSpPr>
          <p:cNvPr id="63494" name="Line 6">
            <a:extLst>
              <a:ext uri="{FF2B5EF4-FFF2-40B4-BE49-F238E27FC236}">
                <a16:creationId xmlns:a16="http://schemas.microsoft.com/office/drawing/2014/main" id="{6E759CC2-7189-956C-9EEB-5E51F68CFD77}"/>
              </a:ext>
            </a:extLst>
          </p:cNvPr>
          <p:cNvSpPr>
            <a:spLocks noChangeShapeType="1"/>
          </p:cNvSpPr>
          <p:nvPr/>
        </p:nvSpPr>
        <p:spPr bwMode="auto">
          <a:xfrm flipH="1">
            <a:off x="4554538" y="3836988"/>
            <a:ext cx="261937" cy="569912"/>
          </a:xfrm>
          <a:prstGeom prst="line">
            <a:avLst/>
          </a:prstGeom>
          <a:noFill/>
          <a:ln w="57150">
            <a:solidFill>
              <a:schemeClr val="tx1">
                <a:lumMod val="95000"/>
                <a:lumOff val="5000"/>
              </a:schemeClr>
            </a:solidFill>
            <a:round/>
            <a:headEnd/>
            <a:tailEnd type="triangle" w="med" len="med"/>
          </a:ln>
        </p:spPr>
        <p:txBody>
          <a:bodyPr wrap="none" anchor="ctr"/>
          <a:lstStyle/>
          <a:p>
            <a:pPr>
              <a:defRPr/>
            </a:pPr>
            <a:endParaRPr lang="en-US"/>
          </a:p>
        </p:txBody>
      </p:sp>
      <p:sp>
        <p:nvSpPr>
          <p:cNvPr id="63495" name="Line 7">
            <a:extLst>
              <a:ext uri="{FF2B5EF4-FFF2-40B4-BE49-F238E27FC236}">
                <a16:creationId xmlns:a16="http://schemas.microsoft.com/office/drawing/2014/main" id="{8B022757-3111-370D-764C-3E1CDB361A8B}"/>
              </a:ext>
            </a:extLst>
          </p:cNvPr>
          <p:cNvSpPr>
            <a:spLocks noChangeShapeType="1"/>
          </p:cNvSpPr>
          <p:nvPr/>
        </p:nvSpPr>
        <p:spPr bwMode="auto">
          <a:xfrm flipV="1">
            <a:off x="4816475" y="2630488"/>
            <a:ext cx="393700" cy="317500"/>
          </a:xfrm>
          <a:prstGeom prst="line">
            <a:avLst/>
          </a:prstGeom>
          <a:noFill/>
          <a:ln w="57150">
            <a:solidFill>
              <a:schemeClr val="tx1">
                <a:lumMod val="95000"/>
                <a:lumOff val="5000"/>
              </a:schemeClr>
            </a:solidFill>
            <a:round/>
            <a:headEnd/>
            <a:tailEnd type="triangle" w="med" len="med"/>
          </a:ln>
        </p:spPr>
        <p:txBody>
          <a:bodyPr wrap="none" anchor="ctr"/>
          <a:lstStyle/>
          <a:p>
            <a:pPr>
              <a:defRPr/>
            </a:pPr>
            <a:endParaRPr lang="en-US"/>
          </a:p>
        </p:txBody>
      </p:sp>
      <p:sp>
        <p:nvSpPr>
          <p:cNvPr id="63496" name="Line 8">
            <a:extLst>
              <a:ext uri="{FF2B5EF4-FFF2-40B4-BE49-F238E27FC236}">
                <a16:creationId xmlns:a16="http://schemas.microsoft.com/office/drawing/2014/main" id="{9A5A5CD8-82E7-72E6-BE12-8236016B56F2}"/>
              </a:ext>
            </a:extLst>
          </p:cNvPr>
          <p:cNvSpPr>
            <a:spLocks noChangeShapeType="1"/>
          </p:cNvSpPr>
          <p:nvPr/>
        </p:nvSpPr>
        <p:spPr bwMode="auto">
          <a:xfrm>
            <a:off x="5080000" y="3646488"/>
            <a:ext cx="458788" cy="569912"/>
          </a:xfrm>
          <a:prstGeom prst="line">
            <a:avLst/>
          </a:prstGeom>
          <a:noFill/>
          <a:ln w="57150">
            <a:solidFill>
              <a:schemeClr val="tx1">
                <a:lumMod val="95000"/>
                <a:lumOff val="5000"/>
              </a:schemeClr>
            </a:solidFill>
            <a:round/>
            <a:headEnd/>
            <a:tailEnd type="triangle" w="med" len="med"/>
          </a:ln>
        </p:spPr>
        <p:txBody>
          <a:bodyPr wrap="none" anchor="ctr"/>
          <a:lstStyle/>
          <a:p>
            <a:pPr>
              <a:defRPr/>
            </a:pPr>
            <a:endParaRPr lang="en-US"/>
          </a:p>
        </p:txBody>
      </p:sp>
      <p:sp>
        <p:nvSpPr>
          <p:cNvPr id="63497" name="Line 9">
            <a:extLst>
              <a:ext uri="{FF2B5EF4-FFF2-40B4-BE49-F238E27FC236}">
                <a16:creationId xmlns:a16="http://schemas.microsoft.com/office/drawing/2014/main" id="{77673E9E-F571-FFF8-836B-94E7FDC23BC3}"/>
              </a:ext>
            </a:extLst>
          </p:cNvPr>
          <p:cNvSpPr>
            <a:spLocks noChangeShapeType="1"/>
          </p:cNvSpPr>
          <p:nvPr/>
        </p:nvSpPr>
        <p:spPr bwMode="auto">
          <a:xfrm flipH="1">
            <a:off x="4291013" y="3836988"/>
            <a:ext cx="263525" cy="569912"/>
          </a:xfrm>
          <a:prstGeom prst="line">
            <a:avLst/>
          </a:prstGeom>
          <a:noFill/>
          <a:ln w="57150">
            <a:solidFill>
              <a:schemeClr val="tx1">
                <a:lumMod val="95000"/>
                <a:lumOff val="5000"/>
              </a:schemeClr>
            </a:solidFill>
            <a:round/>
            <a:headEnd/>
            <a:tailEnd type="triangle" w="med" len="med"/>
          </a:ln>
        </p:spPr>
        <p:txBody>
          <a:bodyPr wrap="none" anchor="ctr"/>
          <a:lstStyle/>
          <a:p>
            <a:pPr>
              <a:defRPr/>
            </a:pPr>
            <a:endParaRPr lang="en-US"/>
          </a:p>
        </p:txBody>
      </p:sp>
      <p:sp>
        <p:nvSpPr>
          <p:cNvPr id="10250" name="Rectangle 10">
            <a:extLst>
              <a:ext uri="{FF2B5EF4-FFF2-40B4-BE49-F238E27FC236}">
                <a16:creationId xmlns:a16="http://schemas.microsoft.com/office/drawing/2014/main" id="{75B0E089-4776-5B27-52D2-1608AADCE07E}"/>
              </a:ext>
            </a:extLst>
          </p:cNvPr>
          <p:cNvSpPr>
            <a:spLocks noGrp="1" noChangeArrowheads="1"/>
          </p:cNvSpPr>
          <p:nvPr>
            <p:ph type="title"/>
          </p:nvPr>
        </p:nvSpPr>
        <p:spPr>
          <a:xfrm>
            <a:off x="457200" y="0"/>
            <a:ext cx="8229600" cy="1371600"/>
          </a:xfrm>
        </p:spPr>
        <p:txBody>
          <a:bodyPr/>
          <a:lstStyle/>
          <a:p>
            <a:pPr eaLnBrk="1" hangingPunct="1"/>
            <a:r>
              <a:rPr lang="en-US" altLang="en-US" sz="4000"/>
              <a:t>Hemodynamic Basis For Signs &amp; Symptoms</a:t>
            </a:r>
          </a:p>
        </p:txBody>
      </p:sp>
      <p:sp>
        <p:nvSpPr>
          <p:cNvPr id="10251" name="Rectangle 10">
            <a:extLst>
              <a:ext uri="{FF2B5EF4-FFF2-40B4-BE49-F238E27FC236}">
                <a16:creationId xmlns:a16="http://schemas.microsoft.com/office/drawing/2014/main" id="{1F30D41C-518D-1268-3B51-0DFE3D348025}"/>
              </a:ext>
            </a:extLst>
          </p:cNvPr>
          <p:cNvSpPr>
            <a:spLocks noChangeArrowheads="1"/>
          </p:cNvSpPr>
          <p:nvPr/>
        </p:nvSpPr>
        <p:spPr bwMode="auto">
          <a:xfrm>
            <a:off x="6629400" y="1676400"/>
            <a:ext cx="2362200" cy="127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1" eaLnBrk="1" hangingPunct="1">
              <a:lnSpc>
                <a:spcPct val="80000"/>
              </a:lnSpc>
              <a:spcAft>
                <a:spcPct val="40000"/>
              </a:spcAft>
            </a:pPr>
            <a:r>
              <a:rPr lang="en-US" altLang="en-US" sz="2400"/>
              <a:t> </a:t>
            </a:r>
          </a:p>
          <a:p>
            <a:pPr lvl="1" eaLnBrk="1" hangingPunct="1">
              <a:lnSpc>
                <a:spcPct val="80000"/>
              </a:lnSpc>
              <a:spcAft>
                <a:spcPct val="40000"/>
              </a:spcAft>
            </a:pPr>
            <a:endParaRPr lang="en-US" altLang="en-US" sz="2400"/>
          </a:p>
          <a:p>
            <a:pPr lvl="1" eaLnBrk="1" hangingPunct="1">
              <a:lnSpc>
                <a:spcPct val="80000"/>
              </a:lnSpc>
              <a:spcAft>
                <a:spcPct val="40000"/>
              </a:spcAft>
            </a:pPr>
            <a:endParaRPr lang="en-US" altLang="en-US" sz="2400"/>
          </a:p>
        </p:txBody>
      </p:sp>
      <p:sp>
        <p:nvSpPr>
          <p:cNvPr id="11276" name="TextBox 12">
            <a:extLst>
              <a:ext uri="{FF2B5EF4-FFF2-40B4-BE49-F238E27FC236}">
                <a16:creationId xmlns:a16="http://schemas.microsoft.com/office/drawing/2014/main" id="{EBF9E801-6B4A-EC0A-0443-03B2CABD08E5}"/>
              </a:ext>
            </a:extLst>
          </p:cNvPr>
          <p:cNvSpPr txBox="1">
            <a:spLocks noChangeArrowheads="1"/>
          </p:cNvSpPr>
          <p:nvPr/>
        </p:nvSpPr>
        <p:spPr bwMode="auto">
          <a:xfrm>
            <a:off x="6400800" y="2362200"/>
            <a:ext cx="2743200" cy="1865313"/>
          </a:xfrm>
          <a:prstGeom prst="rect">
            <a:avLst/>
          </a:prstGeom>
          <a:noFill/>
          <a:ln w="9525">
            <a:noFill/>
            <a:miter lim="800000"/>
            <a:headEnd/>
            <a:tailEnd/>
          </a:ln>
        </p:spPr>
        <p:txBody>
          <a:bodyPr>
            <a:spAutoFit/>
          </a:bodyPr>
          <a:lstStyle/>
          <a:p>
            <a:pPr lvl="1" eaLnBrk="1" hangingPunct="1">
              <a:lnSpc>
                <a:spcPct val="80000"/>
              </a:lnSpc>
              <a:spcAft>
                <a:spcPct val="40000"/>
              </a:spcAft>
              <a:defRPr/>
            </a:pPr>
            <a:r>
              <a:rPr lang="en-US" sz="2400" dirty="0">
                <a:latin typeface="+mn-lt"/>
              </a:rPr>
              <a:t>Increase: LVEDP, LA, PCWP, PAP</a:t>
            </a:r>
          </a:p>
          <a:p>
            <a:pPr lvl="1" eaLnBrk="1" hangingPunct="1">
              <a:lnSpc>
                <a:spcPct val="80000"/>
              </a:lnSpc>
              <a:spcAft>
                <a:spcPct val="40000"/>
              </a:spcAft>
              <a:defRPr/>
            </a:pPr>
            <a:r>
              <a:rPr lang="en-US" sz="2400" dirty="0">
                <a:latin typeface="+mn-lt"/>
              </a:rPr>
              <a:t>Decrease: CO/CI </a:t>
            </a:r>
          </a:p>
          <a:p>
            <a:pPr lvl="1" eaLnBrk="1" hangingPunct="1">
              <a:lnSpc>
                <a:spcPct val="80000"/>
              </a:lnSpc>
              <a:spcAft>
                <a:spcPct val="40000"/>
              </a:spcAft>
              <a:defRPr/>
            </a:pPr>
            <a:r>
              <a:rPr lang="en-US" sz="2400" dirty="0">
                <a:latin typeface="+mn-lt"/>
              </a:rPr>
              <a:t>Chronic Increase RHP</a:t>
            </a:r>
          </a:p>
        </p:txBody>
      </p:sp>
      <p:sp>
        <p:nvSpPr>
          <p:cNvPr id="10253" name="Rectangle 12">
            <a:extLst>
              <a:ext uri="{FF2B5EF4-FFF2-40B4-BE49-F238E27FC236}">
                <a16:creationId xmlns:a16="http://schemas.microsoft.com/office/drawing/2014/main" id="{B01A72A8-9504-082E-DB82-03B63DD46294}"/>
              </a:ext>
            </a:extLst>
          </p:cNvPr>
          <p:cNvSpPr>
            <a:spLocks noChangeArrowheads="1"/>
          </p:cNvSpPr>
          <p:nvPr/>
        </p:nvSpPr>
        <p:spPr bwMode="auto">
          <a:xfrm>
            <a:off x="304800" y="6172200"/>
            <a:ext cx="24161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Dr. Philip B. Adamson</a:t>
            </a:r>
          </a:p>
        </p:txBody>
      </p:sp>
      <p:sp>
        <p:nvSpPr>
          <p:cNvPr id="10254" name="Slide Number Placeholder 13">
            <a:extLst>
              <a:ext uri="{FF2B5EF4-FFF2-40B4-BE49-F238E27FC236}">
                <a16:creationId xmlns:a16="http://schemas.microsoft.com/office/drawing/2014/main" id="{B0908829-BA7E-684E-45E7-F645A3A2F36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8CC2C7B-70F2-4786-B002-CF43D599CB9A}" type="slidenum">
              <a:rPr lang="en-US" altLang="en-US">
                <a:solidFill>
                  <a:srgbClr val="898989"/>
                </a:solidFill>
                <a:latin typeface="Calibri" panose="020F0502020204030204" pitchFamily="34" charset="0"/>
              </a:rPr>
              <a:pPr/>
              <a:t>8</a:t>
            </a:fld>
            <a:endParaRPr lang="en-US" altLang="en-US">
              <a:solidFill>
                <a:srgbClr val="898989"/>
              </a:solidFill>
              <a:latin typeface="Calibri" panose="020F050202020403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6349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nodeType="clickEffect">
                                  <p:stCondLst>
                                    <p:cond delay="0"/>
                                  </p:stCondLst>
                                  <p:childTnLst>
                                    <p:set>
                                      <p:cBhvr>
                                        <p:cTn id="10" dur="1" fill="hold">
                                          <p:stCondLst>
                                            <p:cond delay="0"/>
                                          </p:stCondLst>
                                        </p:cTn>
                                        <p:tgtEl>
                                          <p:spTgt spid="63492"/>
                                        </p:tgtEl>
                                        <p:attrNameLst>
                                          <p:attrName>style.visibility</p:attrName>
                                        </p:attrNameLst>
                                      </p:cBhvr>
                                      <p:to>
                                        <p:strVal val="visible"/>
                                      </p:to>
                                    </p:set>
                                    <p:animEffect transition="in" filter="dissolve">
                                      <p:cBhvr>
                                        <p:cTn id="11" dur="500"/>
                                        <p:tgtEl>
                                          <p:spTgt spid="6349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nodeType="clickEffect">
                                  <p:stCondLst>
                                    <p:cond delay="0"/>
                                  </p:stCondLst>
                                  <p:childTnLst>
                                    <p:set>
                                      <p:cBhvr>
                                        <p:cTn id="15" dur="1" fill="hold">
                                          <p:stCondLst>
                                            <p:cond delay="0"/>
                                          </p:stCondLst>
                                        </p:cTn>
                                        <p:tgtEl>
                                          <p:spTgt spid="63493"/>
                                        </p:tgtEl>
                                        <p:attrNameLst>
                                          <p:attrName>style.visibility</p:attrName>
                                        </p:attrNameLst>
                                      </p:cBhvr>
                                      <p:to>
                                        <p:strVal val="visible"/>
                                      </p:to>
                                    </p:set>
                                    <p:animEffect transition="in" filter="dissolve">
                                      <p:cBhvr>
                                        <p:cTn id="16" dur="500"/>
                                        <p:tgtEl>
                                          <p:spTgt spid="6349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499"/>
                                          </p:stCondLst>
                                        </p:cTn>
                                        <p:tgtEl>
                                          <p:spTgt spid="63495"/>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499"/>
                                          </p:stCondLst>
                                        </p:cTn>
                                        <p:tgtEl>
                                          <p:spTgt spid="63496"/>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499"/>
                                          </p:stCondLst>
                                        </p:cTn>
                                        <p:tgtEl>
                                          <p:spTgt spid="63494"/>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499"/>
                                          </p:stCondLst>
                                        </p:cTn>
                                        <p:tgtEl>
                                          <p:spTgt spid="634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50D1BBEB-1B3C-BF21-1970-ED082432B6CB}"/>
              </a:ext>
            </a:extLst>
          </p:cNvPr>
          <p:cNvSpPr>
            <a:spLocks noGrp="1"/>
          </p:cNvSpPr>
          <p:nvPr>
            <p:ph type="title"/>
          </p:nvPr>
        </p:nvSpPr>
        <p:spPr/>
        <p:txBody>
          <a:bodyPr/>
          <a:lstStyle/>
          <a:p>
            <a:r>
              <a:rPr lang="en-US" altLang="en-US" sz="3200"/>
              <a:t>Left Heart Failure Leading to Pulmonary Edema</a:t>
            </a:r>
          </a:p>
        </p:txBody>
      </p:sp>
      <p:pic>
        <p:nvPicPr>
          <p:cNvPr id="11267" name="Content Placeholder 4" descr="pulm.edema_300x257.gif">
            <a:extLst>
              <a:ext uri="{FF2B5EF4-FFF2-40B4-BE49-F238E27FC236}">
                <a16:creationId xmlns:a16="http://schemas.microsoft.com/office/drawing/2014/main" id="{1A97A535-4C3A-3307-F003-D7B62F3F8D82}"/>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449763" y="1404938"/>
            <a:ext cx="4108450" cy="4691062"/>
          </a:xfrm>
        </p:spPr>
      </p:pic>
      <p:pic>
        <p:nvPicPr>
          <p:cNvPr id="11268" name="Content Placeholder 5" descr="alveolus1_300x176.jpg">
            <a:extLst>
              <a:ext uri="{FF2B5EF4-FFF2-40B4-BE49-F238E27FC236}">
                <a16:creationId xmlns:a16="http://schemas.microsoft.com/office/drawing/2014/main" id="{1DBCFCA3-9CD5-D3B3-34E7-26198A6E0D39}"/>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914400" y="1447800"/>
            <a:ext cx="2816225" cy="2203450"/>
          </a:xfrm>
        </p:spPr>
      </p:pic>
      <p:pic>
        <p:nvPicPr>
          <p:cNvPr id="11269" name="Picture 6" descr="alveolus2_300x177.jpg">
            <a:extLst>
              <a:ext uri="{FF2B5EF4-FFF2-40B4-BE49-F238E27FC236}">
                <a16:creationId xmlns:a16="http://schemas.microsoft.com/office/drawing/2014/main" id="{38F9D8EE-7BB9-B158-F754-A835F18287A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4400" y="3886200"/>
            <a:ext cx="285750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Slide Number Placeholder 5">
            <a:extLst>
              <a:ext uri="{FF2B5EF4-FFF2-40B4-BE49-F238E27FC236}">
                <a16:creationId xmlns:a16="http://schemas.microsoft.com/office/drawing/2014/main" id="{35FBDC75-FF4A-338F-946A-758F2F4C1BC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43D82E9-0E08-45B7-A60F-24DA9DF711BF}" type="slidenum">
              <a:rPr lang="en-US" altLang="en-US">
                <a:solidFill>
                  <a:srgbClr val="898989"/>
                </a:solidFill>
                <a:latin typeface="Calibri" panose="020F0502020204030204" pitchFamily="34" charset="0"/>
              </a:rPr>
              <a:pPr/>
              <a:t>9</a:t>
            </a:fld>
            <a:endParaRPr lang="en-US" altLang="en-US">
              <a:solidFill>
                <a:srgbClr val="898989"/>
              </a:solidFill>
              <a:latin typeface="Calibri" panose="020F0502020204030204" pitchFamily="34" charset="0"/>
            </a:endParaRPr>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SWI" val="83"/>
  <p:tag name="NBP" val="1"/>
  <p:tag name="CVB" val="83"/>
  <p:tag name="SPT" val="FALSE"/>
  <p:tag name="BSN" val="83"/>
  <p:tag name="LFXCI" val="0"/>
  <p:tag name="SVT" val="TRUE"/>
  <p:tag name="CII" val="83"/>
</p:tagLst>
</file>

<file path=ppt/tags/tag2.xml><?xml version="1.0" encoding="utf-8"?>
<p:tagLst xmlns:a="http://schemas.openxmlformats.org/drawingml/2006/main" xmlns:r="http://schemas.openxmlformats.org/officeDocument/2006/relationships" xmlns:p="http://schemas.openxmlformats.org/presentationml/2006/main">
  <p:tag name="SWI" val="144"/>
  <p:tag name="BSN" val="144"/>
  <p:tag name="SVT" val="FALSE"/>
  <p:tag name="NBP" val="1"/>
  <p:tag name="CVB" val="144"/>
  <p:tag name="SPT" val="FALSE"/>
  <p:tag name="CII" val="144"/>
</p:tagLst>
</file>

<file path=ppt/tags/tag3.xml><?xml version="1.0" encoding="utf-8"?>
<p:tagLst xmlns:a="http://schemas.openxmlformats.org/drawingml/2006/main" xmlns:r="http://schemas.openxmlformats.org/officeDocument/2006/relationships" xmlns:p="http://schemas.openxmlformats.org/presentationml/2006/main">
  <p:tag name="SWI" val="137"/>
  <p:tag name="BSN" val="137"/>
  <p:tag name="SVT" val="FALSE"/>
  <p:tag name="NBP" val="1"/>
  <p:tag name="CVB" val="137"/>
  <p:tag name="SPT" val="FALSE"/>
  <p:tag name="CII" val="137"/>
</p:tagLst>
</file>

<file path=ppt/tags/tag4.xml><?xml version="1.0" encoding="utf-8"?>
<p:tagLst xmlns:a="http://schemas.openxmlformats.org/drawingml/2006/main" xmlns:r="http://schemas.openxmlformats.org/officeDocument/2006/relationships" xmlns:p="http://schemas.openxmlformats.org/presentationml/2006/main">
  <p:tag name="SWI" val="127"/>
  <p:tag name="NBP" val="1"/>
  <p:tag name="BSN" val="127"/>
  <p:tag name="SVT" val="TRUE"/>
  <p:tag name="CVB" val="127"/>
  <p:tag name="SPT" val="FALSE"/>
  <p:tag name="CII" val="12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964</TotalTime>
  <Words>2140</Words>
  <Application>Microsoft Office PowerPoint</Application>
  <PresentationFormat>On-screen Show (4:3)</PresentationFormat>
  <Paragraphs>353</Paragraphs>
  <Slides>36</Slides>
  <Notes>10</Notes>
  <HiddenSlides>1</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44" baseType="lpstr">
      <vt:lpstr>MS PGothic</vt:lpstr>
      <vt:lpstr>Arial</vt:lpstr>
      <vt:lpstr>Calibri</vt:lpstr>
      <vt:lpstr>Symbol</vt:lpstr>
      <vt:lpstr>Wingdings 2</vt:lpstr>
      <vt:lpstr>ヒラギノ角ゴ Pro W3</vt:lpstr>
      <vt:lpstr>Office Theme</vt:lpstr>
      <vt:lpstr>Chart</vt:lpstr>
      <vt:lpstr> Cardiogenic Shock: Can New Hemodynamic Measurements Help RT’s Treat Patients? </vt:lpstr>
      <vt:lpstr>Disclosure Statement of Financial Interest</vt:lpstr>
      <vt:lpstr>Objectives</vt:lpstr>
      <vt:lpstr> Shock—”by any other name…” </vt:lpstr>
      <vt:lpstr>Cardiogenic Shock</vt:lpstr>
      <vt:lpstr>Etiologies of Cardiogenic Shock</vt:lpstr>
      <vt:lpstr>CLINICAL ASSESSMENT </vt:lpstr>
      <vt:lpstr>Hemodynamic Basis For Signs &amp; Symptoms</vt:lpstr>
      <vt:lpstr>Left Heart Failure Leading to Pulmonary Edema</vt:lpstr>
      <vt:lpstr>PowerPoint Presentation</vt:lpstr>
      <vt:lpstr>PowerPoint Presentation</vt:lpstr>
      <vt:lpstr>PowerPoint Presentation</vt:lpstr>
      <vt:lpstr>The Case for Right Heart Caths</vt:lpstr>
      <vt:lpstr>What are we monitoring?</vt:lpstr>
      <vt:lpstr>Cardiogenic Shock Criteria</vt:lpstr>
      <vt:lpstr>Cardiogenic Shock : Complications</vt:lpstr>
      <vt:lpstr>Mitral Valve Structure</vt:lpstr>
      <vt:lpstr>Acute Mitral Regurgitation </vt:lpstr>
      <vt:lpstr>Ventricular Septal Rupture</vt:lpstr>
      <vt:lpstr>Free Wall Rupture</vt:lpstr>
      <vt:lpstr>Right Ventricular Infarction</vt:lpstr>
      <vt:lpstr>COPD and Pulmonary HTN Can lead to Tricuspid Regurgitation </vt:lpstr>
      <vt:lpstr>Cardiac Power Output (CPO) </vt:lpstr>
      <vt:lpstr>Pulmonary Arterial Pulsatility Index (PAPi) </vt:lpstr>
      <vt:lpstr>Mechanical Support Options</vt:lpstr>
      <vt:lpstr>PowerPoint Presentation</vt:lpstr>
      <vt:lpstr>Impella Support Physiological Results </vt:lpstr>
      <vt:lpstr>Left Ventricular Mechanical Support</vt:lpstr>
      <vt:lpstr>Right Ventricular Mechanical Support</vt:lpstr>
      <vt:lpstr>Biventricular Mechanical Support</vt:lpstr>
      <vt:lpstr>Case Study</vt:lpstr>
      <vt:lpstr>Case Study</vt:lpstr>
      <vt:lpstr>How Would You Treat?</vt:lpstr>
      <vt:lpstr>How Would You Treat?</vt:lpstr>
      <vt:lpstr>Tips and Tricks</vt:lpstr>
      <vt:lpstr>Thank You</vt:lpstr>
    </vt:vector>
  </TitlesOfParts>
  <Company>Edison State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IT</dc:creator>
  <cp:lastModifiedBy>Jean M. Newberry</cp:lastModifiedBy>
  <cp:revision>65</cp:revision>
  <dcterms:created xsi:type="dcterms:W3CDTF">2010-09-02T17:29:42Z</dcterms:created>
  <dcterms:modified xsi:type="dcterms:W3CDTF">2022-09-26T17:46:26Z</dcterms:modified>
</cp:coreProperties>
</file>